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0"/>
  </p:notesMasterIdLst>
  <p:sldIdLst>
    <p:sldId id="256" r:id="rId2"/>
    <p:sldId id="262" r:id="rId3"/>
    <p:sldId id="263" r:id="rId4"/>
    <p:sldId id="269" r:id="rId5"/>
    <p:sldId id="257" r:id="rId6"/>
    <p:sldId id="258" r:id="rId7"/>
    <p:sldId id="264" r:id="rId8"/>
    <p:sldId id="261" r:id="rId9"/>
    <p:sldId id="259" r:id="rId10"/>
    <p:sldId id="267" r:id="rId11"/>
    <p:sldId id="268" r:id="rId12"/>
    <p:sldId id="270" r:id="rId13"/>
    <p:sldId id="265" r:id="rId14"/>
    <p:sldId id="282" r:id="rId15"/>
    <p:sldId id="283" r:id="rId16"/>
    <p:sldId id="284" r:id="rId17"/>
    <p:sldId id="285" r:id="rId18"/>
    <p:sldId id="299" r:id="rId19"/>
    <p:sldId id="298" r:id="rId20"/>
    <p:sldId id="296" r:id="rId21"/>
    <p:sldId id="297" r:id="rId22"/>
    <p:sldId id="301" r:id="rId23"/>
    <p:sldId id="311" r:id="rId24"/>
    <p:sldId id="309" r:id="rId25"/>
    <p:sldId id="310" r:id="rId26"/>
    <p:sldId id="303" r:id="rId27"/>
    <p:sldId id="289" r:id="rId28"/>
    <p:sldId id="290" r:id="rId29"/>
    <p:sldId id="293" r:id="rId30"/>
    <p:sldId id="294" r:id="rId31"/>
    <p:sldId id="295" r:id="rId32"/>
    <p:sldId id="302" r:id="rId33"/>
    <p:sldId id="304" r:id="rId34"/>
    <p:sldId id="275" r:id="rId35"/>
    <p:sldId id="286" r:id="rId36"/>
    <p:sldId id="305" r:id="rId37"/>
    <p:sldId id="306" r:id="rId38"/>
    <p:sldId id="307" r:id="rId39"/>
    <p:sldId id="308" r:id="rId40"/>
    <p:sldId id="312" r:id="rId41"/>
    <p:sldId id="313" r:id="rId42"/>
    <p:sldId id="315" r:id="rId43"/>
    <p:sldId id="316" r:id="rId44"/>
    <p:sldId id="317" r:id="rId45"/>
    <p:sldId id="318" r:id="rId46"/>
    <p:sldId id="319" r:id="rId47"/>
    <p:sldId id="320" r:id="rId48"/>
    <p:sldId id="321" r:id="rId49"/>
    <p:sldId id="314" r:id="rId50"/>
    <p:sldId id="322" r:id="rId51"/>
    <p:sldId id="323" r:id="rId52"/>
    <p:sldId id="324" r:id="rId53"/>
    <p:sldId id="325" r:id="rId54"/>
    <p:sldId id="326" r:id="rId55"/>
    <p:sldId id="327" r:id="rId56"/>
    <p:sldId id="328" r:id="rId57"/>
    <p:sldId id="329" r:id="rId58"/>
    <p:sldId id="330" r:id="rId59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FD4443E-F989-4FC4-A0C8-D5A2AF1F390B}" styleName="深色樣式 1 - 輔色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深色樣式 1 - 輔色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深色樣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929F9F4-4A8F-4326-A1B4-22849713DDAB}" styleName="深色樣式 1 - 輔色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EC20E35-A176-4012-BC5E-935CFFF8708E}" styleName="中等深淺樣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7CE84F3-28C3-443E-9E96-99CF82512B78}" styleName="深色樣式 1 - 輔色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2334"/>
    <p:restoredTop sz="95897"/>
  </p:normalViewPr>
  <p:slideViewPr>
    <p:cSldViewPr snapToGrid="0">
      <p:cViewPr>
        <p:scale>
          <a:sx n="90" d="100"/>
          <a:sy n="90" d="100"/>
        </p:scale>
        <p:origin x="328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3F39AD-9EDA-4E61-9890-6A1FC8DB8F4D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154202C7-CB38-408C-99E8-6A980C30FA93}">
      <dgm:prSet custT="1"/>
      <dgm:spPr/>
      <dgm:t>
        <a:bodyPr/>
        <a:lstStyle/>
        <a:p>
          <a:pPr algn="ctr"/>
          <a:r>
            <a:rPr kumimoji="1" lang="zh-HK" sz="3600" b="1" dirty="0">
              <a:solidFill>
                <a:schemeClr val="tx1"/>
              </a:solidFill>
              <a:latin typeface="Songti SC" panose="02010600040101010101" pitchFamily="2" charset="-122"/>
              <a:ea typeface="Songti SC" panose="02010600040101010101" pitchFamily="2" charset="-122"/>
            </a:rPr>
            <a:t>選科</a:t>
          </a:r>
          <a:endParaRPr lang="en-US" sz="3600" b="1" dirty="0">
            <a:solidFill>
              <a:schemeClr val="tx1"/>
            </a:solidFill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59B8968E-B6C3-4634-BE8F-CB5C03BA3D3A}" type="parTrans" cxnId="{27075F5B-6F61-4885-AC49-AEFEB68C8454}">
      <dgm:prSet/>
      <dgm:spPr/>
      <dgm:t>
        <a:bodyPr/>
        <a:lstStyle/>
        <a:p>
          <a:endParaRPr lang="en-US"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CB9711D2-2C43-478D-9B80-F0B86E8219CD}" type="sibTrans" cxnId="{27075F5B-6F61-4885-AC49-AEFEB68C8454}">
      <dgm:prSet/>
      <dgm:spPr/>
      <dgm:t>
        <a:bodyPr/>
        <a:lstStyle/>
        <a:p>
          <a:endParaRPr lang="en-US"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D15CA867-C475-40E7-82EA-E5B312206538}">
      <dgm:prSet/>
      <dgm:spPr/>
      <dgm:t>
        <a:bodyPr/>
        <a:lstStyle/>
        <a:p>
          <a:r>
            <a:rPr kumimoji="1" lang="en-US">
              <a:latin typeface="Songti SC" panose="02010600040101010101" pitchFamily="2" charset="-122"/>
              <a:ea typeface="Songti SC" panose="02010600040101010101" pitchFamily="2" charset="-122"/>
              <a:sym typeface="Wingdings" panose="05000000000000000000" pitchFamily="2" charset="2"/>
            </a:rPr>
            <a:t></a:t>
          </a:r>
          <a:r>
            <a:rPr kumimoji="1" lang="zh-CN">
              <a:latin typeface="Songti SC" panose="02010600040101010101" pitchFamily="2" charset="-122"/>
              <a:ea typeface="Songti SC" panose="02010600040101010101" pitchFamily="2" charset="-122"/>
            </a:rPr>
            <a:t> 就業</a:t>
          </a:r>
          <a:endParaRPr lang="en-US"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D9327620-4E77-479F-807B-D899E828DE55}" type="parTrans" cxnId="{92A8F553-4CEE-41B3-9626-D69EB4F7887D}">
      <dgm:prSet/>
      <dgm:spPr/>
      <dgm:t>
        <a:bodyPr/>
        <a:lstStyle/>
        <a:p>
          <a:endParaRPr lang="en-US"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05EB7D01-0CD3-4039-8A38-345057A3F2B2}" type="sibTrans" cxnId="{92A8F553-4CEE-41B3-9626-D69EB4F7887D}">
      <dgm:prSet/>
      <dgm:spPr/>
      <dgm:t>
        <a:bodyPr/>
        <a:lstStyle/>
        <a:p>
          <a:endParaRPr lang="en-US"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5C67919E-5176-42E1-B512-73F5AAF43505}">
      <dgm:prSet/>
      <dgm:spPr/>
      <dgm:t>
        <a:bodyPr/>
        <a:lstStyle/>
        <a:p>
          <a:r>
            <a:rPr kumimoji="1" lang="en-US" dirty="0">
              <a:latin typeface="Songti SC" panose="02010600040101010101" pitchFamily="2" charset="-122"/>
              <a:ea typeface="Songti SC" panose="02010600040101010101" pitchFamily="2" charset="-122"/>
              <a:sym typeface="Wingdings" panose="05000000000000000000" pitchFamily="2" charset="2"/>
            </a:rPr>
            <a:t></a:t>
          </a:r>
          <a:r>
            <a:rPr kumimoji="1" lang="zh-CN" dirty="0">
              <a:latin typeface="Songti SC" panose="02010600040101010101" pitchFamily="2" charset="-122"/>
              <a:ea typeface="Songti SC" panose="02010600040101010101" pitchFamily="2" charset="-122"/>
            </a:rPr>
            <a:t> 薪酬及待遇</a:t>
          </a:r>
          <a:endParaRPr lang="en-US" dirty="0"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3E98F0B7-7B84-4554-99E1-80C72C57AAF0}" type="parTrans" cxnId="{F38D8D60-6A7C-4BEA-BC06-F803B4E65156}">
      <dgm:prSet/>
      <dgm:spPr/>
      <dgm:t>
        <a:bodyPr/>
        <a:lstStyle/>
        <a:p>
          <a:endParaRPr lang="en-US"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83E886E9-C4AF-4707-93A2-064F249A45BD}" type="sibTrans" cxnId="{F38D8D60-6A7C-4BEA-BC06-F803B4E65156}">
      <dgm:prSet/>
      <dgm:spPr/>
      <dgm:t>
        <a:bodyPr/>
        <a:lstStyle/>
        <a:p>
          <a:endParaRPr lang="en-US"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D27B9BF7-FDBB-45BF-879B-F6E6F11587BD}">
      <dgm:prSet/>
      <dgm:spPr/>
      <dgm:t>
        <a:bodyPr/>
        <a:lstStyle/>
        <a:p>
          <a:r>
            <a:rPr kumimoji="1" lang="en-US">
              <a:latin typeface="Songti SC" panose="02010600040101010101" pitchFamily="2" charset="-122"/>
              <a:ea typeface="Songti SC" panose="02010600040101010101" pitchFamily="2" charset="-122"/>
              <a:sym typeface="Wingdings" panose="05000000000000000000" pitchFamily="2" charset="2"/>
            </a:rPr>
            <a:t></a:t>
          </a:r>
          <a:r>
            <a:rPr kumimoji="1" lang="zh-CN">
              <a:latin typeface="Songti SC" panose="02010600040101010101" pitchFamily="2" charset="-122"/>
              <a:ea typeface="Songti SC" panose="02010600040101010101" pitchFamily="2" charset="-122"/>
            </a:rPr>
            <a:t> 生活</a:t>
          </a:r>
          <a:endParaRPr lang="en-US"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85254D99-A866-40FC-82BC-B94433363288}" type="parTrans" cxnId="{44D72CE1-0BE6-49B7-83B4-B221661B6B62}">
      <dgm:prSet/>
      <dgm:spPr/>
      <dgm:t>
        <a:bodyPr/>
        <a:lstStyle/>
        <a:p>
          <a:endParaRPr lang="en-US"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26CEC12C-01A4-438B-A959-68C16A73D824}" type="sibTrans" cxnId="{44D72CE1-0BE6-49B7-83B4-B221661B6B62}">
      <dgm:prSet/>
      <dgm:spPr/>
      <dgm:t>
        <a:bodyPr/>
        <a:lstStyle/>
        <a:p>
          <a:endParaRPr lang="en-US"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65411662-49E0-4E3C-86E8-0D4171FE07AB}">
      <dgm:prSet/>
      <dgm:spPr/>
      <dgm:t>
        <a:bodyPr/>
        <a:lstStyle/>
        <a:p>
          <a:r>
            <a:rPr kumimoji="1" lang="en-US" dirty="0">
              <a:latin typeface="Songti SC" panose="02010600040101010101" pitchFamily="2" charset="-122"/>
              <a:ea typeface="Songti SC" panose="02010600040101010101" pitchFamily="2" charset="-122"/>
              <a:sym typeface="Wingdings" panose="05000000000000000000" pitchFamily="2" charset="2"/>
            </a:rPr>
            <a:t></a:t>
          </a:r>
          <a:r>
            <a:rPr kumimoji="1" lang="zh-CN" dirty="0">
              <a:latin typeface="Songti SC" panose="02010600040101010101" pitchFamily="2" charset="-122"/>
              <a:ea typeface="Songti SC" panose="02010600040101010101" pitchFamily="2" charset="-122"/>
            </a:rPr>
            <a:t> 大學</a:t>
          </a:r>
          <a:endParaRPr lang="en-US" dirty="0"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5C04E12E-2B99-43B1-87FB-015961815B63}" type="sibTrans" cxnId="{F95C93AE-8033-423A-96AA-5E4256F40C2B}">
      <dgm:prSet/>
      <dgm:spPr/>
      <dgm:t>
        <a:bodyPr/>
        <a:lstStyle/>
        <a:p>
          <a:endParaRPr lang="en-US"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27EB142E-6553-485B-9A1F-17218F08AE68}" type="parTrans" cxnId="{F95C93AE-8033-423A-96AA-5E4256F40C2B}">
      <dgm:prSet/>
      <dgm:spPr/>
      <dgm:t>
        <a:bodyPr/>
        <a:lstStyle/>
        <a:p>
          <a:endParaRPr lang="en-US"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7346F47F-CB28-AE4C-8CD0-62836B31F81A}" type="pres">
      <dgm:prSet presAssocID="{C33F39AD-9EDA-4E61-9890-6A1FC8DB8F4D}" presName="linear" presStyleCnt="0">
        <dgm:presLayoutVars>
          <dgm:dir/>
          <dgm:animLvl val="lvl"/>
          <dgm:resizeHandles val="exact"/>
        </dgm:presLayoutVars>
      </dgm:prSet>
      <dgm:spPr/>
    </dgm:pt>
    <dgm:pt modelId="{B5337891-12A4-FF4F-AAFA-9FBC6E543FD2}" type="pres">
      <dgm:prSet presAssocID="{154202C7-CB38-408C-99E8-6A980C30FA93}" presName="parentLin" presStyleCnt="0"/>
      <dgm:spPr/>
    </dgm:pt>
    <dgm:pt modelId="{27A1483F-D22C-E843-A74F-1EF6C5BE896E}" type="pres">
      <dgm:prSet presAssocID="{154202C7-CB38-408C-99E8-6A980C30FA93}" presName="parentLeftMargin" presStyleLbl="node1" presStyleIdx="0" presStyleCnt="5"/>
      <dgm:spPr/>
    </dgm:pt>
    <dgm:pt modelId="{B2C1A219-AEB1-814E-A590-7486E86C3614}" type="pres">
      <dgm:prSet presAssocID="{154202C7-CB38-408C-99E8-6A980C30FA93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67C264C6-FA1C-7F44-A030-958DA84D2753}" type="pres">
      <dgm:prSet presAssocID="{154202C7-CB38-408C-99E8-6A980C30FA93}" presName="negativeSpace" presStyleCnt="0"/>
      <dgm:spPr/>
    </dgm:pt>
    <dgm:pt modelId="{9E1D3ADB-3B70-ED4D-844E-A71D9C244B8C}" type="pres">
      <dgm:prSet presAssocID="{154202C7-CB38-408C-99E8-6A980C30FA93}" presName="childText" presStyleLbl="conFgAcc1" presStyleIdx="0" presStyleCnt="5">
        <dgm:presLayoutVars>
          <dgm:bulletEnabled val="1"/>
        </dgm:presLayoutVars>
      </dgm:prSet>
      <dgm:spPr/>
    </dgm:pt>
    <dgm:pt modelId="{2B5448E2-AEE8-534E-80FC-3404749DBBE7}" type="pres">
      <dgm:prSet presAssocID="{CB9711D2-2C43-478D-9B80-F0B86E8219CD}" presName="spaceBetweenRectangles" presStyleCnt="0"/>
      <dgm:spPr/>
    </dgm:pt>
    <dgm:pt modelId="{D4D6D4AB-A2F4-884C-BACC-799C7795294F}" type="pres">
      <dgm:prSet presAssocID="{65411662-49E0-4E3C-86E8-0D4171FE07AB}" presName="parentLin" presStyleCnt="0"/>
      <dgm:spPr/>
    </dgm:pt>
    <dgm:pt modelId="{D66995D0-7B6F-574D-AADF-B2DB1E6B3337}" type="pres">
      <dgm:prSet presAssocID="{65411662-49E0-4E3C-86E8-0D4171FE07AB}" presName="parentLeftMargin" presStyleLbl="node1" presStyleIdx="0" presStyleCnt="5"/>
      <dgm:spPr/>
    </dgm:pt>
    <dgm:pt modelId="{C7D35044-42D5-1846-B06E-94F3CAEAB035}" type="pres">
      <dgm:prSet presAssocID="{65411662-49E0-4E3C-86E8-0D4171FE07A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8DF89049-5813-EB41-A587-F6802A28AD9F}" type="pres">
      <dgm:prSet presAssocID="{65411662-49E0-4E3C-86E8-0D4171FE07AB}" presName="negativeSpace" presStyleCnt="0"/>
      <dgm:spPr/>
    </dgm:pt>
    <dgm:pt modelId="{6FEA9CD5-9CDE-0F46-BE69-1B46AAB3AF55}" type="pres">
      <dgm:prSet presAssocID="{65411662-49E0-4E3C-86E8-0D4171FE07AB}" presName="childText" presStyleLbl="conFgAcc1" presStyleIdx="1" presStyleCnt="5">
        <dgm:presLayoutVars>
          <dgm:bulletEnabled val="1"/>
        </dgm:presLayoutVars>
      </dgm:prSet>
      <dgm:spPr/>
    </dgm:pt>
    <dgm:pt modelId="{893F79BA-2BA0-844D-ABA8-B63D4D3EF3E7}" type="pres">
      <dgm:prSet presAssocID="{5C04E12E-2B99-43B1-87FB-015961815B63}" presName="spaceBetweenRectangles" presStyleCnt="0"/>
      <dgm:spPr/>
    </dgm:pt>
    <dgm:pt modelId="{03E281A7-C36E-184F-99F6-271F047FAFC2}" type="pres">
      <dgm:prSet presAssocID="{D15CA867-C475-40E7-82EA-E5B312206538}" presName="parentLin" presStyleCnt="0"/>
      <dgm:spPr/>
    </dgm:pt>
    <dgm:pt modelId="{F1EAAE5A-6A89-E24D-99B5-0A8DA29E9568}" type="pres">
      <dgm:prSet presAssocID="{D15CA867-C475-40E7-82EA-E5B312206538}" presName="parentLeftMargin" presStyleLbl="node1" presStyleIdx="1" presStyleCnt="5"/>
      <dgm:spPr/>
    </dgm:pt>
    <dgm:pt modelId="{FFC24A1B-F7E0-C049-9E79-961D76AA58BA}" type="pres">
      <dgm:prSet presAssocID="{D15CA867-C475-40E7-82EA-E5B312206538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14E5FC6-24D5-C444-B97A-FA5755901412}" type="pres">
      <dgm:prSet presAssocID="{D15CA867-C475-40E7-82EA-E5B312206538}" presName="negativeSpace" presStyleCnt="0"/>
      <dgm:spPr/>
    </dgm:pt>
    <dgm:pt modelId="{8C5BEBE7-8E5B-3D4B-A290-533DE9252A44}" type="pres">
      <dgm:prSet presAssocID="{D15CA867-C475-40E7-82EA-E5B312206538}" presName="childText" presStyleLbl="conFgAcc1" presStyleIdx="2" presStyleCnt="5">
        <dgm:presLayoutVars>
          <dgm:bulletEnabled val="1"/>
        </dgm:presLayoutVars>
      </dgm:prSet>
      <dgm:spPr/>
    </dgm:pt>
    <dgm:pt modelId="{6C6E80F6-0F57-004D-BA68-8DCCA7AB0F90}" type="pres">
      <dgm:prSet presAssocID="{05EB7D01-0CD3-4039-8A38-345057A3F2B2}" presName="spaceBetweenRectangles" presStyleCnt="0"/>
      <dgm:spPr/>
    </dgm:pt>
    <dgm:pt modelId="{D71856CC-68CA-874C-BAED-73C944F391C0}" type="pres">
      <dgm:prSet presAssocID="{5C67919E-5176-42E1-B512-73F5AAF43505}" presName="parentLin" presStyleCnt="0"/>
      <dgm:spPr/>
    </dgm:pt>
    <dgm:pt modelId="{07F8F717-6606-4D4E-9B17-07AD41261010}" type="pres">
      <dgm:prSet presAssocID="{5C67919E-5176-42E1-B512-73F5AAF43505}" presName="parentLeftMargin" presStyleLbl="node1" presStyleIdx="2" presStyleCnt="5"/>
      <dgm:spPr/>
    </dgm:pt>
    <dgm:pt modelId="{A08CC4D7-CC71-EE48-B1B0-E5E1994AE36E}" type="pres">
      <dgm:prSet presAssocID="{5C67919E-5176-42E1-B512-73F5AAF43505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88D717A7-327D-054C-832C-F2B33B7CEE3C}" type="pres">
      <dgm:prSet presAssocID="{5C67919E-5176-42E1-B512-73F5AAF43505}" presName="negativeSpace" presStyleCnt="0"/>
      <dgm:spPr/>
    </dgm:pt>
    <dgm:pt modelId="{EDC5D745-ACBD-0D4F-8D17-0ADB57FC7D6E}" type="pres">
      <dgm:prSet presAssocID="{5C67919E-5176-42E1-B512-73F5AAF43505}" presName="childText" presStyleLbl="conFgAcc1" presStyleIdx="3" presStyleCnt="5">
        <dgm:presLayoutVars>
          <dgm:bulletEnabled val="1"/>
        </dgm:presLayoutVars>
      </dgm:prSet>
      <dgm:spPr/>
    </dgm:pt>
    <dgm:pt modelId="{39942734-BC32-2341-9BD5-8C151FADEFF5}" type="pres">
      <dgm:prSet presAssocID="{83E886E9-C4AF-4707-93A2-064F249A45BD}" presName="spaceBetweenRectangles" presStyleCnt="0"/>
      <dgm:spPr/>
    </dgm:pt>
    <dgm:pt modelId="{2011799A-A130-A94E-9946-11316F6F33AB}" type="pres">
      <dgm:prSet presAssocID="{D27B9BF7-FDBB-45BF-879B-F6E6F11587BD}" presName="parentLin" presStyleCnt="0"/>
      <dgm:spPr/>
    </dgm:pt>
    <dgm:pt modelId="{C3B3B9AB-8A83-C64D-9F47-AD33A0F2FAB1}" type="pres">
      <dgm:prSet presAssocID="{D27B9BF7-FDBB-45BF-879B-F6E6F11587BD}" presName="parentLeftMargin" presStyleLbl="node1" presStyleIdx="3" presStyleCnt="5"/>
      <dgm:spPr/>
    </dgm:pt>
    <dgm:pt modelId="{88DB8648-4644-0B45-9FA6-43B6B204F2BC}" type="pres">
      <dgm:prSet presAssocID="{D27B9BF7-FDBB-45BF-879B-F6E6F11587BD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F8CB187F-364F-F44C-B7E5-3765BEB0585A}" type="pres">
      <dgm:prSet presAssocID="{D27B9BF7-FDBB-45BF-879B-F6E6F11587BD}" presName="negativeSpace" presStyleCnt="0"/>
      <dgm:spPr/>
    </dgm:pt>
    <dgm:pt modelId="{DE9A539A-21E6-2841-BE21-5C9B7DFD7675}" type="pres">
      <dgm:prSet presAssocID="{D27B9BF7-FDBB-45BF-879B-F6E6F11587BD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E3A27806-A11D-9441-B741-5460023C9BD0}" type="presOf" srcId="{154202C7-CB38-408C-99E8-6A980C30FA93}" destId="{27A1483F-D22C-E843-A74F-1EF6C5BE896E}" srcOrd="0" destOrd="0" presId="urn:microsoft.com/office/officeart/2005/8/layout/list1"/>
    <dgm:cxn modelId="{86756508-8AE8-2044-AEDC-7144DB3981EA}" type="presOf" srcId="{5C67919E-5176-42E1-B512-73F5AAF43505}" destId="{A08CC4D7-CC71-EE48-B1B0-E5E1994AE36E}" srcOrd="1" destOrd="0" presId="urn:microsoft.com/office/officeart/2005/8/layout/list1"/>
    <dgm:cxn modelId="{E9E41C18-07F3-FE46-800A-9F7FB104ECDD}" type="presOf" srcId="{154202C7-CB38-408C-99E8-6A980C30FA93}" destId="{B2C1A219-AEB1-814E-A590-7486E86C3614}" srcOrd="1" destOrd="0" presId="urn:microsoft.com/office/officeart/2005/8/layout/list1"/>
    <dgm:cxn modelId="{92A8F553-4CEE-41B3-9626-D69EB4F7887D}" srcId="{C33F39AD-9EDA-4E61-9890-6A1FC8DB8F4D}" destId="{D15CA867-C475-40E7-82EA-E5B312206538}" srcOrd="2" destOrd="0" parTransId="{D9327620-4E77-479F-807B-D899E828DE55}" sibTransId="{05EB7D01-0CD3-4039-8A38-345057A3F2B2}"/>
    <dgm:cxn modelId="{27075F5B-6F61-4885-AC49-AEFEB68C8454}" srcId="{C33F39AD-9EDA-4E61-9890-6A1FC8DB8F4D}" destId="{154202C7-CB38-408C-99E8-6A980C30FA93}" srcOrd="0" destOrd="0" parTransId="{59B8968E-B6C3-4634-BE8F-CB5C03BA3D3A}" sibTransId="{CB9711D2-2C43-478D-9B80-F0B86E8219CD}"/>
    <dgm:cxn modelId="{289F545E-CC2F-104B-92E9-9FD0DC8C00D4}" type="presOf" srcId="{D27B9BF7-FDBB-45BF-879B-F6E6F11587BD}" destId="{88DB8648-4644-0B45-9FA6-43B6B204F2BC}" srcOrd="1" destOrd="0" presId="urn:microsoft.com/office/officeart/2005/8/layout/list1"/>
    <dgm:cxn modelId="{F38D8D60-6A7C-4BEA-BC06-F803B4E65156}" srcId="{C33F39AD-9EDA-4E61-9890-6A1FC8DB8F4D}" destId="{5C67919E-5176-42E1-B512-73F5AAF43505}" srcOrd="3" destOrd="0" parTransId="{3E98F0B7-7B84-4554-99E1-80C72C57AAF0}" sibTransId="{83E886E9-C4AF-4707-93A2-064F249A45BD}"/>
    <dgm:cxn modelId="{202DEA6E-E02F-B640-9C7F-E6E516F6E2FF}" type="presOf" srcId="{D15CA867-C475-40E7-82EA-E5B312206538}" destId="{F1EAAE5A-6A89-E24D-99B5-0A8DA29E9568}" srcOrd="0" destOrd="0" presId="urn:microsoft.com/office/officeart/2005/8/layout/list1"/>
    <dgm:cxn modelId="{2666A96F-704D-6542-97FC-A73FE972F68E}" type="presOf" srcId="{D27B9BF7-FDBB-45BF-879B-F6E6F11587BD}" destId="{C3B3B9AB-8A83-C64D-9F47-AD33A0F2FAB1}" srcOrd="0" destOrd="0" presId="urn:microsoft.com/office/officeart/2005/8/layout/list1"/>
    <dgm:cxn modelId="{394B368B-44E4-FD44-B8DD-31A60E448396}" type="presOf" srcId="{5C67919E-5176-42E1-B512-73F5AAF43505}" destId="{07F8F717-6606-4D4E-9B17-07AD41261010}" srcOrd="0" destOrd="0" presId="urn:microsoft.com/office/officeart/2005/8/layout/list1"/>
    <dgm:cxn modelId="{FF408095-503B-4349-8BC3-B9C19B77847B}" type="presOf" srcId="{65411662-49E0-4E3C-86E8-0D4171FE07AB}" destId="{C7D35044-42D5-1846-B06E-94F3CAEAB035}" srcOrd="1" destOrd="0" presId="urn:microsoft.com/office/officeart/2005/8/layout/list1"/>
    <dgm:cxn modelId="{55AE6C99-422B-7641-A4AB-5DF5646BEB22}" type="presOf" srcId="{65411662-49E0-4E3C-86E8-0D4171FE07AB}" destId="{D66995D0-7B6F-574D-AADF-B2DB1E6B3337}" srcOrd="0" destOrd="0" presId="urn:microsoft.com/office/officeart/2005/8/layout/list1"/>
    <dgm:cxn modelId="{58FEF79B-D44E-8C43-B7BA-C9E67CAA00D8}" type="presOf" srcId="{D15CA867-C475-40E7-82EA-E5B312206538}" destId="{FFC24A1B-F7E0-C049-9E79-961D76AA58BA}" srcOrd="1" destOrd="0" presId="urn:microsoft.com/office/officeart/2005/8/layout/list1"/>
    <dgm:cxn modelId="{0A2EB1A4-6F9D-1541-BFC4-8C5306E43424}" type="presOf" srcId="{C33F39AD-9EDA-4E61-9890-6A1FC8DB8F4D}" destId="{7346F47F-CB28-AE4C-8CD0-62836B31F81A}" srcOrd="0" destOrd="0" presId="urn:microsoft.com/office/officeart/2005/8/layout/list1"/>
    <dgm:cxn modelId="{F95C93AE-8033-423A-96AA-5E4256F40C2B}" srcId="{C33F39AD-9EDA-4E61-9890-6A1FC8DB8F4D}" destId="{65411662-49E0-4E3C-86E8-0D4171FE07AB}" srcOrd="1" destOrd="0" parTransId="{27EB142E-6553-485B-9A1F-17218F08AE68}" sibTransId="{5C04E12E-2B99-43B1-87FB-015961815B63}"/>
    <dgm:cxn modelId="{44D72CE1-0BE6-49B7-83B4-B221661B6B62}" srcId="{C33F39AD-9EDA-4E61-9890-6A1FC8DB8F4D}" destId="{D27B9BF7-FDBB-45BF-879B-F6E6F11587BD}" srcOrd="4" destOrd="0" parTransId="{85254D99-A866-40FC-82BC-B94433363288}" sibTransId="{26CEC12C-01A4-438B-A959-68C16A73D824}"/>
    <dgm:cxn modelId="{0F3C0BC7-48A6-CE43-B2CA-397645BB1FC4}" type="presParOf" srcId="{7346F47F-CB28-AE4C-8CD0-62836B31F81A}" destId="{B5337891-12A4-FF4F-AAFA-9FBC6E543FD2}" srcOrd="0" destOrd="0" presId="urn:microsoft.com/office/officeart/2005/8/layout/list1"/>
    <dgm:cxn modelId="{1FEF7176-50F6-3848-AC1D-AC657B9B28C8}" type="presParOf" srcId="{B5337891-12A4-FF4F-AAFA-9FBC6E543FD2}" destId="{27A1483F-D22C-E843-A74F-1EF6C5BE896E}" srcOrd="0" destOrd="0" presId="urn:microsoft.com/office/officeart/2005/8/layout/list1"/>
    <dgm:cxn modelId="{6AD10E39-4BD0-5749-85F0-B24E8E3F4192}" type="presParOf" srcId="{B5337891-12A4-FF4F-AAFA-9FBC6E543FD2}" destId="{B2C1A219-AEB1-814E-A590-7486E86C3614}" srcOrd="1" destOrd="0" presId="urn:microsoft.com/office/officeart/2005/8/layout/list1"/>
    <dgm:cxn modelId="{EBA6E017-7A58-1541-8AC7-98BDD37247BE}" type="presParOf" srcId="{7346F47F-CB28-AE4C-8CD0-62836B31F81A}" destId="{67C264C6-FA1C-7F44-A030-958DA84D2753}" srcOrd="1" destOrd="0" presId="urn:microsoft.com/office/officeart/2005/8/layout/list1"/>
    <dgm:cxn modelId="{38921580-44EE-2C42-9511-4D8113A820FE}" type="presParOf" srcId="{7346F47F-CB28-AE4C-8CD0-62836B31F81A}" destId="{9E1D3ADB-3B70-ED4D-844E-A71D9C244B8C}" srcOrd="2" destOrd="0" presId="urn:microsoft.com/office/officeart/2005/8/layout/list1"/>
    <dgm:cxn modelId="{8BE39EEC-F2CC-5441-8913-799BB816819C}" type="presParOf" srcId="{7346F47F-CB28-AE4C-8CD0-62836B31F81A}" destId="{2B5448E2-AEE8-534E-80FC-3404749DBBE7}" srcOrd="3" destOrd="0" presId="urn:microsoft.com/office/officeart/2005/8/layout/list1"/>
    <dgm:cxn modelId="{D499064B-BD2B-0E4E-9664-E1044D776836}" type="presParOf" srcId="{7346F47F-CB28-AE4C-8CD0-62836B31F81A}" destId="{D4D6D4AB-A2F4-884C-BACC-799C7795294F}" srcOrd="4" destOrd="0" presId="urn:microsoft.com/office/officeart/2005/8/layout/list1"/>
    <dgm:cxn modelId="{D1211492-DFC5-F541-B516-A6562A431D56}" type="presParOf" srcId="{D4D6D4AB-A2F4-884C-BACC-799C7795294F}" destId="{D66995D0-7B6F-574D-AADF-B2DB1E6B3337}" srcOrd="0" destOrd="0" presId="urn:microsoft.com/office/officeart/2005/8/layout/list1"/>
    <dgm:cxn modelId="{11DA4E3D-134F-CF47-AC6E-4DB9B0163517}" type="presParOf" srcId="{D4D6D4AB-A2F4-884C-BACC-799C7795294F}" destId="{C7D35044-42D5-1846-B06E-94F3CAEAB035}" srcOrd="1" destOrd="0" presId="urn:microsoft.com/office/officeart/2005/8/layout/list1"/>
    <dgm:cxn modelId="{9B95FB1F-857C-F549-A5B6-36F53925CCB3}" type="presParOf" srcId="{7346F47F-CB28-AE4C-8CD0-62836B31F81A}" destId="{8DF89049-5813-EB41-A587-F6802A28AD9F}" srcOrd="5" destOrd="0" presId="urn:microsoft.com/office/officeart/2005/8/layout/list1"/>
    <dgm:cxn modelId="{7B77EB65-D0BF-FA41-B6EE-703B7607473C}" type="presParOf" srcId="{7346F47F-CB28-AE4C-8CD0-62836B31F81A}" destId="{6FEA9CD5-9CDE-0F46-BE69-1B46AAB3AF55}" srcOrd="6" destOrd="0" presId="urn:microsoft.com/office/officeart/2005/8/layout/list1"/>
    <dgm:cxn modelId="{0D317284-26FA-3A43-B22F-331F04F631AE}" type="presParOf" srcId="{7346F47F-CB28-AE4C-8CD0-62836B31F81A}" destId="{893F79BA-2BA0-844D-ABA8-B63D4D3EF3E7}" srcOrd="7" destOrd="0" presId="urn:microsoft.com/office/officeart/2005/8/layout/list1"/>
    <dgm:cxn modelId="{07EC9B49-F56F-9145-B245-F5A40DDEC384}" type="presParOf" srcId="{7346F47F-CB28-AE4C-8CD0-62836B31F81A}" destId="{03E281A7-C36E-184F-99F6-271F047FAFC2}" srcOrd="8" destOrd="0" presId="urn:microsoft.com/office/officeart/2005/8/layout/list1"/>
    <dgm:cxn modelId="{3D9EC7A5-F519-F744-B0DF-8FAD88ED7533}" type="presParOf" srcId="{03E281A7-C36E-184F-99F6-271F047FAFC2}" destId="{F1EAAE5A-6A89-E24D-99B5-0A8DA29E9568}" srcOrd="0" destOrd="0" presId="urn:microsoft.com/office/officeart/2005/8/layout/list1"/>
    <dgm:cxn modelId="{CB366E8F-44D4-234F-8DC7-CC23FF7A80A0}" type="presParOf" srcId="{03E281A7-C36E-184F-99F6-271F047FAFC2}" destId="{FFC24A1B-F7E0-C049-9E79-961D76AA58BA}" srcOrd="1" destOrd="0" presId="urn:microsoft.com/office/officeart/2005/8/layout/list1"/>
    <dgm:cxn modelId="{8E087074-EAF8-AD43-A1DF-00526BC0A86B}" type="presParOf" srcId="{7346F47F-CB28-AE4C-8CD0-62836B31F81A}" destId="{014E5FC6-24D5-C444-B97A-FA5755901412}" srcOrd="9" destOrd="0" presId="urn:microsoft.com/office/officeart/2005/8/layout/list1"/>
    <dgm:cxn modelId="{22A11F1D-142E-AF4C-A044-2E52AEE46406}" type="presParOf" srcId="{7346F47F-CB28-AE4C-8CD0-62836B31F81A}" destId="{8C5BEBE7-8E5B-3D4B-A290-533DE9252A44}" srcOrd="10" destOrd="0" presId="urn:microsoft.com/office/officeart/2005/8/layout/list1"/>
    <dgm:cxn modelId="{8F2054E4-AB60-4444-AAA1-70D15B0B1EFF}" type="presParOf" srcId="{7346F47F-CB28-AE4C-8CD0-62836B31F81A}" destId="{6C6E80F6-0F57-004D-BA68-8DCCA7AB0F90}" srcOrd="11" destOrd="0" presId="urn:microsoft.com/office/officeart/2005/8/layout/list1"/>
    <dgm:cxn modelId="{74E9A90E-9C04-3D4F-AC39-282E230B1346}" type="presParOf" srcId="{7346F47F-CB28-AE4C-8CD0-62836B31F81A}" destId="{D71856CC-68CA-874C-BAED-73C944F391C0}" srcOrd="12" destOrd="0" presId="urn:microsoft.com/office/officeart/2005/8/layout/list1"/>
    <dgm:cxn modelId="{AF77FA86-23D4-4A4C-B2DF-CD8B29D8E706}" type="presParOf" srcId="{D71856CC-68CA-874C-BAED-73C944F391C0}" destId="{07F8F717-6606-4D4E-9B17-07AD41261010}" srcOrd="0" destOrd="0" presId="urn:microsoft.com/office/officeart/2005/8/layout/list1"/>
    <dgm:cxn modelId="{A6A058A6-6F14-2A49-A0D7-5477BC3FC1FD}" type="presParOf" srcId="{D71856CC-68CA-874C-BAED-73C944F391C0}" destId="{A08CC4D7-CC71-EE48-B1B0-E5E1994AE36E}" srcOrd="1" destOrd="0" presId="urn:microsoft.com/office/officeart/2005/8/layout/list1"/>
    <dgm:cxn modelId="{B697408C-E027-4645-9539-DDC6469E7581}" type="presParOf" srcId="{7346F47F-CB28-AE4C-8CD0-62836B31F81A}" destId="{88D717A7-327D-054C-832C-F2B33B7CEE3C}" srcOrd="13" destOrd="0" presId="urn:microsoft.com/office/officeart/2005/8/layout/list1"/>
    <dgm:cxn modelId="{CB82983A-D695-0441-A8AB-E17794A7F175}" type="presParOf" srcId="{7346F47F-CB28-AE4C-8CD0-62836B31F81A}" destId="{EDC5D745-ACBD-0D4F-8D17-0ADB57FC7D6E}" srcOrd="14" destOrd="0" presId="urn:microsoft.com/office/officeart/2005/8/layout/list1"/>
    <dgm:cxn modelId="{31DE91F8-76D1-C840-8009-A8C8B0F33DC2}" type="presParOf" srcId="{7346F47F-CB28-AE4C-8CD0-62836B31F81A}" destId="{39942734-BC32-2341-9BD5-8C151FADEFF5}" srcOrd="15" destOrd="0" presId="urn:microsoft.com/office/officeart/2005/8/layout/list1"/>
    <dgm:cxn modelId="{5E7E9486-6DA3-9E47-9717-49A2176555DC}" type="presParOf" srcId="{7346F47F-CB28-AE4C-8CD0-62836B31F81A}" destId="{2011799A-A130-A94E-9946-11316F6F33AB}" srcOrd="16" destOrd="0" presId="urn:microsoft.com/office/officeart/2005/8/layout/list1"/>
    <dgm:cxn modelId="{BFDF2628-1B51-6541-A2F5-0A3F634BA1DF}" type="presParOf" srcId="{2011799A-A130-A94E-9946-11316F6F33AB}" destId="{C3B3B9AB-8A83-C64D-9F47-AD33A0F2FAB1}" srcOrd="0" destOrd="0" presId="urn:microsoft.com/office/officeart/2005/8/layout/list1"/>
    <dgm:cxn modelId="{D76C3614-59B1-4A46-9958-6BE557EA2691}" type="presParOf" srcId="{2011799A-A130-A94E-9946-11316F6F33AB}" destId="{88DB8648-4644-0B45-9FA6-43B6B204F2BC}" srcOrd="1" destOrd="0" presId="urn:microsoft.com/office/officeart/2005/8/layout/list1"/>
    <dgm:cxn modelId="{7244F0F6-5C9A-A240-A250-84A1204A0346}" type="presParOf" srcId="{7346F47F-CB28-AE4C-8CD0-62836B31F81A}" destId="{F8CB187F-364F-F44C-B7E5-3765BEB0585A}" srcOrd="17" destOrd="0" presId="urn:microsoft.com/office/officeart/2005/8/layout/list1"/>
    <dgm:cxn modelId="{682621A7-40E4-3141-BBB4-DA5EB7D60400}" type="presParOf" srcId="{7346F47F-CB28-AE4C-8CD0-62836B31F81A}" destId="{DE9A539A-21E6-2841-BE21-5C9B7DFD7675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3FDEA0-C6F6-4817-82EE-0FFFAB7E3A27}" type="doc">
      <dgm:prSet loTypeId="urn:microsoft.com/office/officeart/2005/8/layout/cycle6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5DF4AAD-DCFB-45FE-BFC8-4945C082AE11}">
      <dgm:prSet custT="1"/>
      <dgm:spPr>
        <a:ln w="28575">
          <a:solidFill>
            <a:schemeClr val="tx1"/>
          </a:solidFill>
        </a:ln>
      </dgm:spPr>
      <dgm:t>
        <a:bodyPr/>
        <a:lstStyle/>
        <a:p>
          <a:r>
            <a:rPr lang="en-US" sz="2500" b="1">
              <a:solidFill>
                <a:schemeClr val="tx1"/>
              </a:solidFill>
              <a:latin typeface="Songti SC" panose="02010600040101010101" pitchFamily="2" charset="-122"/>
              <a:ea typeface="Songti SC" panose="02010600040101010101" pitchFamily="2" charset="-122"/>
            </a:rPr>
            <a:t>性格</a:t>
          </a:r>
        </a:p>
      </dgm:t>
    </dgm:pt>
    <dgm:pt modelId="{8F911238-CAD5-4163-B6F4-B15F7DC1AA89}" type="parTrans" cxnId="{BBF2F980-2039-41B6-A171-B785AB2FE7B4}">
      <dgm:prSet/>
      <dgm:spPr/>
      <dgm:t>
        <a:bodyPr/>
        <a:lstStyle/>
        <a:p>
          <a:endParaRPr lang="en-US" b="1">
            <a:solidFill>
              <a:schemeClr val="tx1"/>
            </a:solidFill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E3A3E662-AAD6-4604-B8F8-95A1821557D0}" type="sibTrans" cxnId="{BBF2F980-2039-41B6-A171-B785AB2FE7B4}">
      <dgm:prSet/>
      <dgm:spPr/>
      <dgm:t>
        <a:bodyPr/>
        <a:lstStyle/>
        <a:p>
          <a:endParaRPr lang="en-US" b="1">
            <a:solidFill>
              <a:schemeClr val="tx1"/>
            </a:solidFill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6107275F-6B12-4286-9ECF-C032C1F36582}">
      <dgm:prSet custT="1"/>
      <dgm:spPr>
        <a:ln w="28575">
          <a:solidFill>
            <a:schemeClr val="tx1"/>
          </a:solidFill>
        </a:ln>
      </dgm:spPr>
      <dgm:t>
        <a:bodyPr/>
        <a:lstStyle/>
        <a:p>
          <a:r>
            <a:rPr lang="en-US" sz="2500" b="1">
              <a:solidFill>
                <a:schemeClr val="tx1"/>
              </a:solidFill>
              <a:latin typeface="Songti SC" panose="02010600040101010101" pitchFamily="2" charset="-122"/>
              <a:ea typeface="Songti SC" panose="02010600040101010101" pitchFamily="2" charset="-122"/>
            </a:rPr>
            <a:t>興趣</a:t>
          </a:r>
        </a:p>
      </dgm:t>
    </dgm:pt>
    <dgm:pt modelId="{36EC8F41-9337-4E4F-9BD1-DE36F9CD7545}" type="parTrans" cxnId="{EB26F5C2-63C3-4643-820D-6B59CF866890}">
      <dgm:prSet/>
      <dgm:spPr/>
      <dgm:t>
        <a:bodyPr/>
        <a:lstStyle/>
        <a:p>
          <a:endParaRPr lang="en-US" b="1">
            <a:solidFill>
              <a:schemeClr val="tx1"/>
            </a:solidFill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EA0520C0-0680-4DAD-B164-1E78C3054A78}" type="sibTrans" cxnId="{EB26F5C2-63C3-4643-820D-6B59CF866890}">
      <dgm:prSet/>
      <dgm:spPr/>
      <dgm:t>
        <a:bodyPr/>
        <a:lstStyle/>
        <a:p>
          <a:endParaRPr lang="en-US" b="1">
            <a:solidFill>
              <a:schemeClr val="tx1"/>
            </a:solidFill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F3834E60-7629-40CD-A536-2F9B086D50F9}">
      <dgm:prSet custT="1"/>
      <dgm:spPr>
        <a:ln w="28575">
          <a:solidFill>
            <a:schemeClr val="tx1"/>
          </a:solidFill>
        </a:ln>
      </dgm:spPr>
      <dgm:t>
        <a:bodyPr/>
        <a:lstStyle/>
        <a:p>
          <a:r>
            <a:rPr lang="en-US" sz="2500" b="1">
              <a:solidFill>
                <a:schemeClr val="tx1"/>
              </a:solidFill>
              <a:latin typeface="Songti SC" panose="02010600040101010101" pitchFamily="2" charset="-122"/>
              <a:ea typeface="Songti SC" panose="02010600040101010101" pitchFamily="2" charset="-122"/>
            </a:rPr>
            <a:t>能力</a:t>
          </a:r>
        </a:p>
      </dgm:t>
    </dgm:pt>
    <dgm:pt modelId="{65582959-CC2F-442F-AA13-D90B8FC7567E}" type="parTrans" cxnId="{664D8C5D-4949-4514-A8E3-02CD0F9EBB78}">
      <dgm:prSet/>
      <dgm:spPr/>
      <dgm:t>
        <a:bodyPr/>
        <a:lstStyle/>
        <a:p>
          <a:endParaRPr lang="en-US" b="1">
            <a:solidFill>
              <a:schemeClr val="tx1"/>
            </a:solidFill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3CFC80C3-D347-414C-A9C9-D4A9DE013355}" type="sibTrans" cxnId="{664D8C5D-4949-4514-A8E3-02CD0F9EBB78}">
      <dgm:prSet/>
      <dgm:spPr/>
      <dgm:t>
        <a:bodyPr/>
        <a:lstStyle/>
        <a:p>
          <a:endParaRPr lang="en-US" b="1">
            <a:solidFill>
              <a:schemeClr val="tx1"/>
            </a:solidFill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4BB98450-A5DB-496B-99E7-7D6FDDC70088}">
      <dgm:prSet custT="1"/>
      <dgm:spPr>
        <a:ln w="28575">
          <a:solidFill>
            <a:schemeClr val="tx1"/>
          </a:solidFill>
        </a:ln>
      </dgm:spPr>
      <dgm:t>
        <a:bodyPr/>
        <a:lstStyle/>
        <a:p>
          <a:r>
            <a:rPr lang="en-US" sz="2500" b="1" dirty="0" err="1">
              <a:solidFill>
                <a:schemeClr val="tx1"/>
              </a:solidFill>
              <a:latin typeface="Songti SC" panose="02010600040101010101" pitchFamily="2" charset="-122"/>
              <a:ea typeface="Songti SC" panose="02010600040101010101" pitchFamily="2" charset="-122"/>
            </a:rPr>
            <a:t>理想志願</a:t>
          </a:r>
          <a:endParaRPr lang="en-US" sz="2500" b="1" dirty="0">
            <a:solidFill>
              <a:schemeClr val="tx1"/>
            </a:solidFill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B1CD30EF-EE5F-4E5E-B843-DB67FFD9439E}" type="parTrans" cxnId="{A2A33E3C-AD45-4E21-AF06-F91C4F2A9DE4}">
      <dgm:prSet/>
      <dgm:spPr/>
      <dgm:t>
        <a:bodyPr/>
        <a:lstStyle/>
        <a:p>
          <a:endParaRPr lang="en-US" b="1">
            <a:solidFill>
              <a:schemeClr val="tx1"/>
            </a:solidFill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F9D47926-437A-421B-8E05-9A3AE7C13B5F}" type="sibTrans" cxnId="{A2A33E3C-AD45-4E21-AF06-F91C4F2A9DE4}">
      <dgm:prSet/>
      <dgm:spPr/>
      <dgm:t>
        <a:bodyPr/>
        <a:lstStyle/>
        <a:p>
          <a:endParaRPr lang="en-US" b="1">
            <a:solidFill>
              <a:schemeClr val="tx1"/>
            </a:solidFill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232CA7CF-FEDE-4228-B616-1553AF3A2987}">
      <dgm:prSet custT="1"/>
      <dgm:spPr>
        <a:ln w="28575">
          <a:solidFill>
            <a:schemeClr val="tx1"/>
          </a:solidFill>
        </a:ln>
      </dgm:spPr>
      <dgm:t>
        <a:bodyPr/>
        <a:lstStyle/>
        <a:p>
          <a:r>
            <a:rPr lang="en-US" sz="1600" b="1" dirty="0" err="1">
              <a:solidFill>
                <a:schemeClr val="tx1"/>
              </a:solidFill>
              <a:latin typeface="Songti SC" panose="02010600040101010101" pitchFamily="2" charset="-122"/>
              <a:ea typeface="Songti SC" panose="02010600040101010101" pitchFamily="2" charset="-122"/>
            </a:rPr>
            <a:t>各大專院校課程收生要求</a:t>
          </a:r>
          <a:endParaRPr lang="en-US" sz="1600" b="1" dirty="0">
            <a:solidFill>
              <a:schemeClr val="tx1"/>
            </a:solidFill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36895C3C-C17F-4979-B38D-4446DA466A1E}" type="parTrans" cxnId="{8ACD86DF-FD0C-4602-9FE8-86769121D27C}">
      <dgm:prSet/>
      <dgm:spPr/>
      <dgm:t>
        <a:bodyPr/>
        <a:lstStyle/>
        <a:p>
          <a:endParaRPr lang="en-US" b="1">
            <a:solidFill>
              <a:schemeClr val="tx1"/>
            </a:solidFill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4324A271-3380-4C2C-BF8E-4CDFF350EA27}" type="sibTrans" cxnId="{8ACD86DF-FD0C-4602-9FE8-86769121D27C}">
      <dgm:prSet/>
      <dgm:spPr/>
      <dgm:t>
        <a:bodyPr/>
        <a:lstStyle/>
        <a:p>
          <a:endParaRPr lang="en-US" b="1">
            <a:solidFill>
              <a:schemeClr val="tx1"/>
            </a:solidFill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C843CB7D-728E-574D-B1A0-8A95D99BABFE}" type="pres">
      <dgm:prSet presAssocID="{7C3FDEA0-C6F6-4817-82EE-0FFFAB7E3A27}" presName="cycle" presStyleCnt="0">
        <dgm:presLayoutVars>
          <dgm:dir/>
          <dgm:resizeHandles val="exact"/>
        </dgm:presLayoutVars>
      </dgm:prSet>
      <dgm:spPr/>
    </dgm:pt>
    <dgm:pt modelId="{B975322F-A109-214B-8C38-7B1C1F987C6E}" type="pres">
      <dgm:prSet presAssocID="{D5DF4AAD-DCFB-45FE-BFC8-4945C082AE11}" presName="node" presStyleLbl="node1" presStyleIdx="0" presStyleCnt="5">
        <dgm:presLayoutVars>
          <dgm:bulletEnabled val="1"/>
        </dgm:presLayoutVars>
      </dgm:prSet>
      <dgm:spPr/>
    </dgm:pt>
    <dgm:pt modelId="{48D8A5C2-A2FD-F742-9834-BD4DA6CCB162}" type="pres">
      <dgm:prSet presAssocID="{D5DF4AAD-DCFB-45FE-BFC8-4945C082AE11}" presName="spNode" presStyleCnt="0"/>
      <dgm:spPr/>
    </dgm:pt>
    <dgm:pt modelId="{0BB51570-56D6-9B40-BC2B-1B5553D1A143}" type="pres">
      <dgm:prSet presAssocID="{E3A3E662-AAD6-4604-B8F8-95A1821557D0}" presName="sibTrans" presStyleLbl="sibTrans1D1" presStyleIdx="0" presStyleCnt="5"/>
      <dgm:spPr/>
    </dgm:pt>
    <dgm:pt modelId="{0940D74F-9EE7-3D49-BC29-554161692C07}" type="pres">
      <dgm:prSet presAssocID="{6107275F-6B12-4286-9ECF-C032C1F36582}" presName="node" presStyleLbl="node1" presStyleIdx="1" presStyleCnt="5">
        <dgm:presLayoutVars>
          <dgm:bulletEnabled val="1"/>
        </dgm:presLayoutVars>
      </dgm:prSet>
      <dgm:spPr/>
    </dgm:pt>
    <dgm:pt modelId="{D8223A5C-B26A-D342-8241-645A3D62E5BC}" type="pres">
      <dgm:prSet presAssocID="{6107275F-6B12-4286-9ECF-C032C1F36582}" presName="spNode" presStyleCnt="0"/>
      <dgm:spPr/>
    </dgm:pt>
    <dgm:pt modelId="{028AB91A-109B-4E4F-927C-08DD554FD853}" type="pres">
      <dgm:prSet presAssocID="{EA0520C0-0680-4DAD-B164-1E78C3054A78}" presName="sibTrans" presStyleLbl="sibTrans1D1" presStyleIdx="1" presStyleCnt="5"/>
      <dgm:spPr/>
    </dgm:pt>
    <dgm:pt modelId="{C077A98D-4E23-6A48-A33D-0209E5C2E242}" type="pres">
      <dgm:prSet presAssocID="{F3834E60-7629-40CD-A536-2F9B086D50F9}" presName="node" presStyleLbl="node1" presStyleIdx="2" presStyleCnt="5">
        <dgm:presLayoutVars>
          <dgm:bulletEnabled val="1"/>
        </dgm:presLayoutVars>
      </dgm:prSet>
      <dgm:spPr/>
    </dgm:pt>
    <dgm:pt modelId="{A2BC8DCC-A0FD-B448-98BF-DECE214D4106}" type="pres">
      <dgm:prSet presAssocID="{F3834E60-7629-40CD-A536-2F9B086D50F9}" presName="spNode" presStyleCnt="0"/>
      <dgm:spPr/>
    </dgm:pt>
    <dgm:pt modelId="{5F31FA4B-2985-D74B-B1EE-4EFFECF9CD82}" type="pres">
      <dgm:prSet presAssocID="{3CFC80C3-D347-414C-A9C9-D4A9DE013355}" presName="sibTrans" presStyleLbl="sibTrans1D1" presStyleIdx="2" presStyleCnt="5"/>
      <dgm:spPr/>
    </dgm:pt>
    <dgm:pt modelId="{FD15E59D-09CE-3549-A9E4-4EBC33BBFCB8}" type="pres">
      <dgm:prSet presAssocID="{4BB98450-A5DB-496B-99E7-7D6FDDC70088}" presName="node" presStyleLbl="node1" presStyleIdx="3" presStyleCnt="5">
        <dgm:presLayoutVars>
          <dgm:bulletEnabled val="1"/>
        </dgm:presLayoutVars>
      </dgm:prSet>
      <dgm:spPr/>
    </dgm:pt>
    <dgm:pt modelId="{D6C65D6F-BB2B-294F-81B8-1FA1B2F3F0C9}" type="pres">
      <dgm:prSet presAssocID="{4BB98450-A5DB-496B-99E7-7D6FDDC70088}" presName="spNode" presStyleCnt="0"/>
      <dgm:spPr/>
    </dgm:pt>
    <dgm:pt modelId="{E34D8EE1-9D90-814B-A952-9E09AAA4775D}" type="pres">
      <dgm:prSet presAssocID="{F9D47926-437A-421B-8E05-9A3AE7C13B5F}" presName="sibTrans" presStyleLbl="sibTrans1D1" presStyleIdx="3" presStyleCnt="5"/>
      <dgm:spPr/>
    </dgm:pt>
    <dgm:pt modelId="{951E1B26-27E4-474C-BE9F-D32E50304F27}" type="pres">
      <dgm:prSet presAssocID="{232CA7CF-FEDE-4228-B616-1553AF3A2987}" presName="node" presStyleLbl="node1" presStyleIdx="4" presStyleCnt="5">
        <dgm:presLayoutVars>
          <dgm:bulletEnabled val="1"/>
        </dgm:presLayoutVars>
      </dgm:prSet>
      <dgm:spPr/>
    </dgm:pt>
    <dgm:pt modelId="{679379E7-C960-5C42-82A7-2388B8A673DF}" type="pres">
      <dgm:prSet presAssocID="{232CA7CF-FEDE-4228-B616-1553AF3A2987}" presName="spNode" presStyleCnt="0"/>
      <dgm:spPr/>
    </dgm:pt>
    <dgm:pt modelId="{AAEBA529-1A4F-6448-8DC3-05F4E1818AA0}" type="pres">
      <dgm:prSet presAssocID="{4324A271-3380-4C2C-BF8E-4CDFF350EA27}" presName="sibTrans" presStyleLbl="sibTrans1D1" presStyleIdx="4" presStyleCnt="5"/>
      <dgm:spPr/>
    </dgm:pt>
  </dgm:ptLst>
  <dgm:cxnLst>
    <dgm:cxn modelId="{5F21CD16-8A9E-E540-9077-69099EA6BE4C}" type="presOf" srcId="{EA0520C0-0680-4DAD-B164-1E78C3054A78}" destId="{028AB91A-109B-4E4F-927C-08DD554FD853}" srcOrd="0" destOrd="0" presId="urn:microsoft.com/office/officeart/2005/8/layout/cycle6"/>
    <dgm:cxn modelId="{A2A33E3C-AD45-4E21-AF06-F91C4F2A9DE4}" srcId="{7C3FDEA0-C6F6-4817-82EE-0FFFAB7E3A27}" destId="{4BB98450-A5DB-496B-99E7-7D6FDDC70088}" srcOrd="3" destOrd="0" parTransId="{B1CD30EF-EE5F-4E5E-B843-DB67FFD9439E}" sibTransId="{F9D47926-437A-421B-8E05-9A3AE7C13B5F}"/>
    <dgm:cxn modelId="{D76A504E-D29A-B144-AA46-00E537E9CDB3}" type="presOf" srcId="{6107275F-6B12-4286-9ECF-C032C1F36582}" destId="{0940D74F-9EE7-3D49-BC29-554161692C07}" srcOrd="0" destOrd="0" presId="urn:microsoft.com/office/officeart/2005/8/layout/cycle6"/>
    <dgm:cxn modelId="{FA27715B-281B-304C-9395-C8D6EC37EAFB}" type="presOf" srcId="{232CA7CF-FEDE-4228-B616-1553AF3A2987}" destId="{951E1B26-27E4-474C-BE9F-D32E50304F27}" srcOrd="0" destOrd="0" presId="urn:microsoft.com/office/officeart/2005/8/layout/cycle6"/>
    <dgm:cxn modelId="{664D8C5D-4949-4514-A8E3-02CD0F9EBB78}" srcId="{7C3FDEA0-C6F6-4817-82EE-0FFFAB7E3A27}" destId="{F3834E60-7629-40CD-A536-2F9B086D50F9}" srcOrd="2" destOrd="0" parTransId="{65582959-CC2F-442F-AA13-D90B8FC7567E}" sibTransId="{3CFC80C3-D347-414C-A9C9-D4A9DE013355}"/>
    <dgm:cxn modelId="{2F161E61-B778-2643-9681-6BC3EF118073}" type="presOf" srcId="{7C3FDEA0-C6F6-4817-82EE-0FFFAB7E3A27}" destId="{C843CB7D-728E-574D-B1A0-8A95D99BABFE}" srcOrd="0" destOrd="0" presId="urn:microsoft.com/office/officeart/2005/8/layout/cycle6"/>
    <dgm:cxn modelId="{9D7C206E-7D1D-BD48-9800-13E38EDB2AC6}" type="presOf" srcId="{F3834E60-7629-40CD-A536-2F9B086D50F9}" destId="{C077A98D-4E23-6A48-A33D-0209E5C2E242}" srcOrd="0" destOrd="0" presId="urn:microsoft.com/office/officeart/2005/8/layout/cycle6"/>
    <dgm:cxn modelId="{BBF2F980-2039-41B6-A171-B785AB2FE7B4}" srcId="{7C3FDEA0-C6F6-4817-82EE-0FFFAB7E3A27}" destId="{D5DF4AAD-DCFB-45FE-BFC8-4945C082AE11}" srcOrd="0" destOrd="0" parTransId="{8F911238-CAD5-4163-B6F4-B15F7DC1AA89}" sibTransId="{E3A3E662-AAD6-4604-B8F8-95A1821557D0}"/>
    <dgm:cxn modelId="{7D45B28B-4D52-4E4C-A2FC-60DFDD9F4D1E}" type="presOf" srcId="{4BB98450-A5DB-496B-99E7-7D6FDDC70088}" destId="{FD15E59D-09CE-3549-A9E4-4EBC33BBFCB8}" srcOrd="0" destOrd="0" presId="urn:microsoft.com/office/officeart/2005/8/layout/cycle6"/>
    <dgm:cxn modelId="{EB26F5C2-63C3-4643-820D-6B59CF866890}" srcId="{7C3FDEA0-C6F6-4817-82EE-0FFFAB7E3A27}" destId="{6107275F-6B12-4286-9ECF-C032C1F36582}" srcOrd="1" destOrd="0" parTransId="{36EC8F41-9337-4E4F-9BD1-DE36F9CD7545}" sibTransId="{EA0520C0-0680-4DAD-B164-1E78C3054A78}"/>
    <dgm:cxn modelId="{7D4A61CD-A078-F547-9B37-FB33E6316E06}" type="presOf" srcId="{4324A271-3380-4C2C-BF8E-4CDFF350EA27}" destId="{AAEBA529-1A4F-6448-8DC3-05F4E1818AA0}" srcOrd="0" destOrd="0" presId="urn:microsoft.com/office/officeart/2005/8/layout/cycle6"/>
    <dgm:cxn modelId="{78E761D9-82D2-D44D-A0CB-7A455E39DA12}" type="presOf" srcId="{3CFC80C3-D347-414C-A9C9-D4A9DE013355}" destId="{5F31FA4B-2985-D74B-B1EE-4EFFECF9CD82}" srcOrd="0" destOrd="0" presId="urn:microsoft.com/office/officeart/2005/8/layout/cycle6"/>
    <dgm:cxn modelId="{8ACD86DF-FD0C-4602-9FE8-86769121D27C}" srcId="{7C3FDEA0-C6F6-4817-82EE-0FFFAB7E3A27}" destId="{232CA7CF-FEDE-4228-B616-1553AF3A2987}" srcOrd="4" destOrd="0" parTransId="{36895C3C-C17F-4979-B38D-4446DA466A1E}" sibTransId="{4324A271-3380-4C2C-BF8E-4CDFF350EA27}"/>
    <dgm:cxn modelId="{9B2D02EC-0B2B-AE40-95CA-53454020570C}" type="presOf" srcId="{E3A3E662-AAD6-4604-B8F8-95A1821557D0}" destId="{0BB51570-56D6-9B40-BC2B-1B5553D1A143}" srcOrd="0" destOrd="0" presId="urn:microsoft.com/office/officeart/2005/8/layout/cycle6"/>
    <dgm:cxn modelId="{002E96F3-A98B-6541-A1FC-F4400D78DDF0}" type="presOf" srcId="{F9D47926-437A-421B-8E05-9A3AE7C13B5F}" destId="{E34D8EE1-9D90-814B-A952-9E09AAA4775D}" srcOrd="0" destOrd="0" presId="urn:microsoft.com/office/officeart/2005/8/layout/cycle6"/>
    <dgm:cxn modelId="{84D4BEF4-32AE-4A48-A8AF-4809C994CD35}" type="presOf" srcId="{D5DF4AAD-DCFB-45FE-BFC8-4945C082AE11}" destId="{B975322F-A109-214B-8C38-7B1C1F987C6E}" srcOrd="0" destOrd="0" presId="urn:microsoft.com/office/officeart/2005/8/layout/cycle6"/>
    <dgm:cxn modelId="{10E6BE0A-DC1E-EB45-86AC-4077157CA7AE}" type="presParOf" srcId="{C843CB7D-728E-574D-B1A0-8A95D99BABFE}" destId="{B975322F-A109-214B-8C38-7B1C1F987C6E}" srcOrd="0" destOrd="0" presId="urn:microsoft.com/office/officeart/2005/8/layout/cycle6"/>
    <dgm:cxn modelId="{D0DA7D54-6FE0-6B49-8F44-D661297D8628}" type="presParOf" srcId="{C843CB7D-728E-574D-B1A0-8A95D99BABFE}" destId="{48D8A5C2-A2FD-F742-9834-BD4DA6CCB162}" srcOrd="1" destOrd="0" presId="urn:microsoft.com/office/officeart/2005/8/layout/cycle6"/>
    <dgm:cxn modelId="{7E26B7D2-BD3D-8541-A184-DAEF15556018}" type="presParOf" srcId="{C843CB7D-728E-574D-B1A0-8A95D99BABFE}" destId="{0BB51570-56D6-9B40-BC2B-1B5553D1A143}" srcOrd="2" destOrd="0" presId="urn:microsoft.com/office/officeart/2005/8/layout/cycle6"/>
    <dgm:cxn modelId="{FC405BC7-F5DC-404B-B264-86FEB4E46F50}" type="presParOf" srcId="{C843CB7D-728E-574D-B1A0-8A95D99BABFE}" destId="{0940D74F-9EE7-3D49-BC29-554161692C07}" srcOrd="3" destOrd="0" presId="urn:microsoft.com/office/officeart/2005/8/layout/cycle6"/>
    <dgm:cxn modelId="{1C240BD7-6B16-564B-9363-CC7F3962C801}" type="presParOf" srcId="{C843CB7D-728E-574D-B1A0-8A95D99BABFE}" destId="{D8223A5C-B26A-D342-8241-645A3D62E5BC}" srcOrd="4" destOrd="0" presId="urn:microsoft.com/office/officeart/2005/8/layout/cycle6"/>
    <dgm:cxn modelId="{C964A96B-EFA7-784B-87DD-51348BBDDE20}" type="presParOf" srcId="{C843CB7D-728E-574D-B1A0-8A95D99BABFE}" destId="{028AB91A-109B-4E4F-927C-08DD554FD853}" srcOrd="5" destOrd="0" presId="urn:microsoft.com/office/officeart/2005/8/layout/cycle6"/>
    <dgm:cxn modelId="{C7CA65CB-7052-4641-AC2F-CCCBB9E90B37}" type="presParOf" srcId="{C843CB7D-728E-574D-B1A0-8A95D99BABFE}" destId="{C077A98D-4E23-6A48-A33D-0209E5C2E242}" srcOrd="6" destOrd="0" presId="urn:microsoft.com/office/officeart/2005/8/layout/cycle6"/>
    <dgm:cxn modelId="{874493E7-11B2-B240-9246-87602C2A4807}" type="presParOf" srcId="{C843CB7D-728E-574D-B1A0-8A95D99BABFE}" destId="{A2BC8DCC-A0FD-B448-98BF-DECE214D4106}" srcOrd="7" destOrd="0" presId="urn:microsoft.com/office/officeart/2005/8/layout/cycle6"/>
    <dgm:cxn modelId="{96FA4475-AB40-684C-ACF7-805639FB0147}" type="presParOf" srcId="{C843CB7D-728E-574D-B1A0-8A95D99BABFE}" destId="{5F31FA4B-2985-D74B-B1EE-4EFFECF9CD82}" srcOrd="8" destOrd="0" presId="urn:microsoft.com/office/officeart/2005/8/layout/cycle6"/>
    <dgm:cxn modelId="{26E96525-8A0A-6C4D-A8F8-E10AC1AF5D68}" type="presParOf" srcId="{C843CB7D-728E-574D-B1A0-8A95D99BABFE}" destId="{FD15E59D-09CE-3549-A9E4-4EBC33BBFCB8}" srcOrd="9" destOrd="0" presId="urn:microsoft.com/office/officeart/2005/8/layout/cycle6"/>
    <dgm:cxn modelId="{56143780-0ECA-BA42-8935-F681AC13B580}" type="presParOf" srcId="{C843CB7D-728E-574D-B1A0-8A95D99BABFE}" destId="{D6C65D6F-BB2B-294F-81B8-1FA1B2F3F0C9}" srcOrd="10" destOrd="0" presId="urn:microsoft.com/office/officeart/2005/8/layout/cycle6"/>
    <dgm:cxn modelId="{565C177F-3FF4-5E4F-A5A3-7000143B1A3D}" type="presParOf" srcId="{C843CB7D-728E-574D-B1A0-8A95D99BABFE}" destId="{E34D8EE1-9D90-814B-A952-9E09AAA4775D}" srcOrd="11" destOrd="0" presId="urn:microsoft.com/office/officeart/2005/8/layout/cycle6"/>
    <dgm:cxn modelId="{2FA6099D-2EE6-8249-B2AC-C3CADB10D6C0}" type="presParOf" srcId="{C843CB7D-728E-574D-B1A0-8A95D99BABFE}" destId="{951E1B26-27E4-474C-BE9F-D32E50304F27}" srcOrd="12" destOrd="0" presId="urn:microsoft.com/office/officeart/2005/8/layout/cycle6"/>
    <dgm:cxn modelId="{CEC1E2A9-F2A1-E040-BD03-D024E62829B4}" type="presParOf" srcId="{C843CB7D-728E-574D-B1A0-8A95D99BABFE}" destId="{679379E7-C960-5C42-82A7-2388B8A673DF}" srcOrd="13" destOrd="0" presId="urn:microsoft.com/office/officeart/2005/8/layout/cycle6"/>
    <dgm:cxn modelId="{A95B87F6-5092-9141-8176-9D11E90F6B29}" type="presParOf" srcId="{C843CB7D-728E-574D-B1A0-8A95D99BABFE}" destId="{AAEBA529-1A4F-6448-8DC3-05F4E1818AA0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C3FDEA0-C6F6-4817-82EE-0FFFAB7E3A27}" type="doc">
      <dgm:prSet loTypeId="urn:microsoft.com/office/officeart/2005/8/layout/cycle6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5DF4AAD-DCFB-45FE-BFC8-4945C082AE11}">
      <dgm:prSet custT="1"/>
      <dgm:spPr>
        <a:ln w="28575">
          <a:solidFill>
            <a:schemeClr val="tx1"/>
          </a:solidFill>
        </a:ln>
      </dgm:spPr>
      <dgm:t>
        <a:bodyPr/>
        <a:lstStyle/>
        <a:p>
          <a:r>
            <a:rPr lang="en-US" sz="2500" b="1">
              <a:solidFill>
                <a:schemeClr val="tx1"/>
              </a:solidFill>
              <a:latin typeface="Songti SC" panose="02010600040101010101" pitchFamily="2" charset="-122"/>
              <a:ea typeface="Songti SC" panose="02010600040101010101" pitchFamily="2" charset="-122"/>
            </a:rPr>
            <a:t>性格</a:t>
          </a:r>
        </a:p>
      </dgm:t>
    </dgm:pt>
    <dgm:pt modelId="{8F911238-CAD5-4163-B6F4-B15F7DC1AA89}" type="parTrans" cxnId="{BBF2F980-2039-41B6-A171-B785AB2FE7B4}">
      <dgm:prSet/>
      <dgm:spPr/>
      <dgm:t>
        <a:bodyPr/>
        <a:lstStyle/>
        <a:p>
          <a:endParaRPr lang="en-US" b="1">
            <a:solidFill>
              <a:schemeClr val="tx1"/>
            </a:solidFill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E3A3E662-AAD6-4604-B8F8-95A1821557D0}" type="sibTrans" cxnId="{BBF2F980-2039-41B6-A171-B785AB2FE7B4}">
      <dgm:prSet/>
      <dgm:spPr/>
      <dgm:t>
        <a:bodyPr/>
        <a:lstStyle/>
        <a:p>
          <a:endParaRPr lang="en-US" b="1">
            <a:solidFill>
              <a:schemeClr val="tx1"/>
            </a:solidFill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6107275F-6B12-4286-9ECF-C032C1F36582}">
      <dgm:prSet custT="1"/>
      <dgm:spPr>
        <a:ln w="28575">
          <a:solidFill>
            <a:schemeClr val="tx1"/>
          </a:solidFill>
        </a:ln>
      </dgm:spPr>
      <dgm:t>
        <a:bodyPr/>
        <a:lstStyle/>
        <a:p>
          <a:r>
            <a:rPr lang="en-US" sz="2500" b="1">
              <a:solidFill>
                <a:schemeClr val="tx1"/>
              </a:solidFill>
              <a:latin typeface="Songti SC" panose="02010600040101010101" pitchFamily="2" charset="-122"/>
              <a:ea typeface="Songti SC" panose="02010600040101010101" pitchFamily="2" charset="-122"/>
            </a:rPr>
            <a:t>興趣</a:t>
          </a:r>
        </a:p>
      </dgm:t>
    </dgm:pt>
    <dgm:pt modelId="{36EC8F41-9337-4E4F-9BD1-DE36F9CD7545}" type="parTrans" cxnId="{EB26F5C2-63C3-4643-820D-6B59CF866890}">
      <dgm:prSet/>
      <dgm:spPr/>
      <dgm:t>
        <a:bodyPr/>
        <a:lstStyle/>
        <a:p>
          <a:endParaRPr lang="en-US" b="1">
            <a:solidFill>
              <a:schemeClr val="tx1"/>
            </a:solidFill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EA0520C0-0680-4DAD-B164-1E78C3054A78}" type="sibTrans" cxnId="{EB26F5C2-63C3-4643-820D-6B59CF866890}">
      <dgm:prSet/>
      <dgm:spPr/>
      <dgm:t>
        <a:bodyPr/>
        <a:lstStyle/>
        <a:p>
          <a:endParaRPr lang="en-US" b="1">
            <a:solidFill>
              <a:schemeClr val="tx1"/>
            </a:solidFill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F3834E60-7629-40CD-A536-2F9B086D50F9}">
      <dgm:prSet custT="1"/>
      <dgm:spPr>
        <a:ln w="28575">
          <a:solidFill>
            <a:schemeClr val="tx1"/>
          </a:solidFill>
        </a:ln>
      </dgm:spPr>
      <dgm:t>
        <a:bodyPr/>
        <a:lstStyle/>
        <a:p>
          <a:r>
            <a:rPr lang="en-US" sz="2500" b="1">
              <a:solidFill>
                <a:schemeClr val="tx1"/>
              </a:solidFill>
              <a:latin typeface="Songti SC" panose="02010600040101010101" pitchFamily="2" charset="-122"/>
              <a:ea typeface="Songti SC" panose="02010600040101010101" pitchFamily="2" charset="-122"/>
            </a:rPr>
            <a:t>能力</a:t>
          </a:r>
        </a:p>
      </dgm:t>
    </dgm:pt>
    <dgm:pt modelId="{65582959-CC2F-442F-AA13-D90B8FC7567E}" type="parTrans" cxnId="{664D8C5D-4949-4514-A8E3-02CD0F9EBB78}">
      <dgm:prSet/>
      <dgm:spPr/>
      <dgm:t>
        <a:bodyPr/>
        <a:lstStyle/>
        <a:p>
          <a:endParaRPr lang="en-US" b="1">
            <a:solidFill>
              <a:schemeClr val="tx1"/>
            </a:solidFill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3CFC80C3-D347-414C-A9C9-D4A9DE013355}" type="sibTrans" cxnId="{664D8C5D-4949-4514-A8E3-02CD0F9EBB78}">
      <dgm:prSet/>
      <dgm:spPr/>
      <dgm:t>
        <a:bodyPr/>
        <a:lstStyle/>
        <a:p>
          <a:endParaRPr lang="en-US" b="1">
            <a:solidFill>
              <a:schemeClr val="tx1"/>
            </a:solidFill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4BB98450-A5DB-496B-99E7-7D6FDDC70088}">
      <dgm:prSet custT="1"/>
      <dgm:spPr>
        <a:ln w="28575">
          <a:solidFill>
            <a:schemeClr val="tx1"/>
          </a:solidFill>
        </a:ln>
      </dgm:spPr>
      <dgm:t>
        <a:bodyPr/>
        <a:lstStyle/>
        <a:p>
          <a:r>
            <a:rPr lang="en-US" sz="2500" b="1" dirty="0" err="1">
              <a:solidFill>
                <a:schemeClr val="tx1"/>
              </a:solidFill>
              <a:latin typeface="Songti SC" panose="02010600040101010101" pitchFamily="2" charset="-122"/>
              <a:ea typeface="Songti SC" panose="02010600040101010101" pitchFamily="2" charset="-122"/>
            </a:rPr>
            <a:t>理想志願</a:t>
          </a:r>
          <a:endParaRPr lang="en-US" sz="2500" b="1" dirty="0">
            <a:solidFill>
              <a:schemeClr val="tx1"/>
            </a:solidFill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B1CD30EF-EE5F-4E5E-B843-DB67FFD9439E}" type="parTrans" cxnId="{A2A33E3C-AD45-4E21-AF06-F91C4F2A9DE4}">
      <dgm:prSet/>
      <dgm:spPr/>
      <dgm:t>
        <a:bodyPr/>
        <a:lstStyle/>
        <a:p>
          <a:endParaRPr lang="en-US" b="1">
            <a:solidFill>
              <a:schemeClr val="tx1"/>
            </a:solidFill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F9D47926-437A-421B-8E05-9A3AE7C13B5F}" type="sibTrans" cxnId="{A2A33E3C-AD45-4E21-AF06-F91C4F2A9DE4}">
      <dgm:prSet/>
      <dgm:spPr/>
      <dgm:t>
        <a:bodyPr/>
        <a:lstStyle/>
        <a:p>
          <a:endParaRPr lang="en-US" b="1">
            <a:solidFill>
              <a:schemeClr val="tx1"/>
            </a:solidFill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232CA7CF-FEDE-4228-B616-1553AF3A2987}">
      <dgm:prSet custT="1"/>
      <dgm:spPr>
        <a:ln w="28575">
          <a:solidFill>
            <a:schemeClr val="tx1"/>
          </a:solidFill>
        </a:ln>
      </dgm:spPr>
      <dgm:t>
        <a:bodyPr/>
        <a:lstStyle/>
        <a:p>
          <a:r>
            <a:rPr lang="en-US" sz="1600" b="1" dirty="0" err="1">
              <a:solidFill>
                <a:schemeClr val="tx1"/>
              </a:solidFill>
              <a:latin typeface="Songti SC" panose="02010600040101010101" pitchFamily="2" charset="-122"/>
              <a:ea typeface="Songti SC" panose="02010600040101010101" pitchFamily="2" charset="-122"/>
            </a:rPr>
            <a:t>各大專院校課程收生要求</a:t>
          </a:r>
          <a:endParaRPr lang="en-US" sz="1600" b="1" dirty="0">
            <a:solidFill>
              <a:schemeClr val="tx1"/>
            </a:solidFill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36895C3C-C17F-4979-B38D-4446DA466A1E}" type="parTrans" cxnId="{8ACD86DF-FD0C-4602-9FE8-86769121D27C}">
      <dgm:prSet/>
      <dgm:spPr/>
      <dgm:t>
        <a:bodyPr/>
        <a:lstStyle/>
        <a:p>
          <a:endParaRPr lang="en-US" b="1">
            <a:solidFill>
              <a:schemeClr val="tx1"/>
            </a:solidFill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4324A271-3380-4C2C-BF8E-4CDFF350EA27}" type="sibTrans" cxnId="{8ACD86DF-FD0C-4602-9FE8-86769121D27C}">
      <dgm:prSet/>
      <dgm:spPr/>
      <dgm:t>
        <a:bodyPr/>
        <a:lstStyle/>
        <a:p>
          <a:endParaRPr lang="en-US" b="1">
            <a:solidFill>
              <a:schemeClr val="tx1"/>
            </a:solidFill>
            <a:latin typeface="Songti SC" panose="02010600040101010101" pitchFamily="2" charset="-122"/>
            <a:ea typeface="Songti SC" panose="02010600040101010101" pitchFamily="2" charset="-122"/>
          </a:endParaRPr>
        </a:p>
      </dgm:t>
    </dgm:pt>
    <dgm:pt modelId="{C843CB7D-728E-574D-B1A0-8A95D99BABFE}" type="pres">
      <dgm:prSet presAssocID="{7C3FDEA0-C6F6-4817-82EE-0FFFAB7E3A27}" presName="cycle" presStyleCnt="0">
        <dgm:presLayoutVars>
          <dgm:dir/>
          <dgm:resizeHandles val="exact"/>
        </dgm:presLayoutVars>
      </dgm:prSet>
      <dgm:spPr/>
    </dgm:pt>
    <dgm:pt modelId="{B975322F-A109-214B-8C38-7B1C1F987C6E}" type="pres">
      <dgm:prSet presAssocID="{D5DF4AAD-DCFB-45FE-BFC8-4945C082AE11}" presName="node" presStyleLbl="node1" presStyleIdx="0" presStyleCnt="5">
        <dgm:presLayoutVars>
          <dgm:bulletEnabled val="1"/>
        </dgm:presLayoutVars>
      </dgm:prSet>
      <dgm:spPr/>
    </dgm:pt>
    <dgm:pt modelId="{48D8A5C2-A2FD-F742-9834-BD4DA6CCB162}" type="pres">
      <dgm:prSet presAssocID="{D5DF4AAD-DCFB-45FE-BFC8-4945C082AE11}" presName="spNode" presStyleCnt="0"/>
      <dgm:spPr/>
    </dgm:pt>
    <dgm:pt modelId="{0BB51570-56D6-9B40-BC2B-1B5553D1A143}" type="pres">
      <dgm:prSet presAssocID="{E3A3E662-AAD6-4604-B8F8-95A1821557D0}" presName="sibTrans" presStyleLbl="sibTrans1D1" presStyleIdx="0" presStyleCnt="5"/>
      <dgm:spPr/>
    </dgm:pt>
    <dgm:pt modelId="{0940D74F-9EE7-3D49-BC29-554161692C07}" type="pres">
      <dgm:prSet presAssocID="{6107275F-6B12-4286-9ECF-C032C1F36582}" presName="node" presStyleLbl="node1" presStyleIdx="1" presStyleCnt="5">
        <dgm:presLayoutVars>
          <dgm:bulletEnabled val="1"/>
        </dgm:presLayoutVars>
      </dgm:prSet>
      <dgm:spPr/>
    </dgm:pt>
    <dgm:pt modelId="{D8223A5C-B26A-D342-8241-645A3D62E5BC}" type="pres">
      <dgm:prSet presAssocID="{6107275F-6B12-4286-9ECF-C032C1F36582}" presName="spNode" presStyleCnt="0"/>
      <dgm:spPr/>
    </dgm:pt>
    <dgm:pt modelId="{028AB91A-109B-4E4F-927C-08DD554FD853}" type="pres">
      <dgm:prSet presAssocID="{EA0520C0-0680-4DAD-B164-1E78C3054A78}" presName="sibTrans" presStyleLbl="sibTrans1D1" presStyleIdx="1" presStyleCnt="5"/>
      <dgm:spPr/>
    </dgm:pt>
    <dgm:pt modelId="{C077A98D-4E23-6A48-A33D-0209E5C2E242}" type="pres">
      <dgm:prSet presAssocID="{F3834E60-7629-40CD-A536-2F9B086D50F9}" presName="node" presStyleLbl="node1" presStyleIdx="2" presStyleCnt="5">
        <dgm:presLayoutVars>
          <dgm:bulletEnabled val="1"/>
        </dgm:presLayoutVars>
      </dgm:prSet>
      <dgm:spPr/>
    </dgm:pt>
    <dgm:pt modelId="{A2BC8DCC-A0FD-B448-98BF-DECE214D4106}" type="pres">
      <dgm:prSet presAssocID="{F3834E60-7629-40CD-A536-2F9B086D50F9}" presName="spNode" presStyleCnt="0"/>
      <dgm:spPr/>
    </dgm:pt>
    <dgm:pt modelId="{5F31FA4B-2985-D74B-B1EE-4EFFECF9CD82}" type="pres">
      <dgm:prSet presAssocID="{3CFC80C3-D347-414C-A9C9-D4A9DE013355}" presName="sibTrans" presStyleLbl="sibTrans1D1" presStyleIdx="2" presStyleCnt="5"/>
      <dgm:spPr/>
    </dgm:pt>
    <dgm:pt modelId="{FD15E59D-09CE-3549-A9E4-4EBC33BBFCB8}" type="pres">
      <dgm:prSet presAssocID="{4BB98450-A5DB-496B-99E7-7D6FDDC70088}" presName="node" presStyleLbl="node1" presStyleIdx="3" presStyleCnt="5">
        <dgm:presLayoutVars>
          <dgm:bulletEnabled val="1"/>
        </dgm:presLayoutVars>
      </dgm:prSet>
      <dgm:spPr/>
    </dgm:pt>
    <dgm:pt modelId="{D6C65D6F-BB2B-294F-81B8-1FA1B2F3F0C9}" type="pres">
      <dgm:prSet presAssocID="{4BB98450-A5DB-496B-99E7-7D6FDDC70088}" presName="spNode" presStyleCnt="0"/>
      <dgm:spPr/>
    </dgm:pt>
    <dgm:pt modelId="{E34D8EE1-9D90-814B-A952-9E09AAA4775D}" type="pres">
      <dgm:prSet presAssocID="{F9D47926-437A-421B-8E05-9A3AE7C13B5F}" presName="sibTrans" presStyleLbl="sibTrans1D1" presStyleIdx="3" presStyleCnt="5"/>
      <dgm:spPr/>
    </dgm:pt>
    <dgm:pt modelId="{951E1B26-27E4-474C-BE9F-D32E50304F27}" type="pres">
      <dgm:prSet presAssocID="{232CA7CF-FEDE-4228-B616-1553AF3A2987}" presName="node" presStyleLbl="node1" presStyleIdx="4" presStyleCnt="5">
        <dgm:presLayoutVars>
          <dgm:bulletEnabled val="1"/>
        </dgm:presLayoutVars>
      </dgm:prSet>
      <dgm:spPr/>
    </dgm:pt>
    <dgm:pt modelId="{679379E7-C960-5C42-82A7-2388B8A673DF}" type="pres">
      <dgm:prSet presAssocID="{232CA7CF-FEDE-4228-B616-1553AF3A2987}" presName="spNode" presStyleCnt="0"/>
      <dgm:spPr/>
    </dgm:pt>
    <dgm:pt modelId="{AAEBA529-1A4F-6448-8DC3-05F4E1818AA0}" type="pres">
      <dgm:prSet presAssocID="{4324A271-3380-4C2C-BF8E-4CDFF350EA27}" presName="sibTrans" presStyleLbl="sibTrans1D1" presStyleIdx="4" presStyleCnt="5"/>
      <dgm:spPr/>
    </dgm:pt>
  </dgm:ptLst>
  <dgm:cxnLst>
    <dgm:cxn modelId="{5F21CD16-8A9E-E540-9077-69099EA6BE4C}" type="presOf" srcId="{EA0520C0-0680-4DAD-B164-1E78C3054A78}" destId="{028AB91A-109B-4E4F-927C-08DD554FD853}" srcOrd="0" destOrd="0" presId="urn:microsoft.com/office/officeart/2005/8/layout/cycle6"/>
    <dgm:cxn modelId="{A2A33E3C-AD45-4E21-AF06-F91C4F2A9DE4}" srcId="{7C3FDEA0-C6F6-4817-82EE-0FFFAB7E3A27}" destId="{4BB98450-A5DB-496B-99E7-7D6FDDC70088}" srcOrd="3" destOrd="0" parTransId="{B1CD30EF-EE5F-4E5E-B843-DB67FFD9439E}" sibTransId="{F9D47926-437A-421B-8E05-9A3AE7C13B5F}"/>
    <dgm:cxn modelId="{D76A504E-D29A-B144-AA46-00E537E9CDB3}" type="presOf" srcId="{6107275F-6B12-4286-9ECF-C032C1F36582}" destId="{0940D74F-9EE7-3D49-BC29-554161692C07}" srcOrd="0" destOrd="0" presId="urn:microsoft.com/office/officeart/2005/8/layout/cycle6"/>
    <dgm:cxn modelId="{FA27715B-281B-304C-9395-C8D6EC37EAFB}" type="presOf" srcId="{232CA7CF-FEDE-4228-B616-1553AF3A2987}" destId="{951E1B26-27E4-474C-BE9F-D32E50304F27}" srcOrd="0" destOrd="0" presId="urn:microsoft.com/office/officeart/2005/8/layout/cycle6"/>
    <dgm:cxn modelId="{664D8C5D-4949-4514-A8E3-02CD0F9EBB78}" srcId="{7C3FDEA0-C6F6-4817-82EE-0FFFAB7E3A27}" destId="{F3834E60-7629-40CD-A536-2F9B086D50F9}" srcOrd="2" destOrd="0" parTransId="{65582959-CC2F-442F-AA13-D90B8FC7567E}" sibTransId="{3CFC80C3-D347-414C-A9C9-D4A9DE013355}"/>
    <dgm:cxn modelId="{2F161E61-B778-2643-9681-6BC3EF118073}" type="presOf" srcId="{7C3FDEA0-C6F6-4817-82EE-0FFFAB7E3A27}" destId="{C843CB7D-728E-574D-B1A0-8A95D99BABFE}" srcOrd="0" destOrd="0" presId="urn:microsoft.com/office/officeart/2005/8/layout/cycle6"/>
    <dgm:cxn modelId="{9D7C206E-7D1D-BD48-9800-13E38EDB2AC6}" type="presOf" srcId="{F3834E60-7629-40CD-A536-2F9B086D50F9}" destId="{C077A98D-4E23-6A48-A33D-0209E5C2E242}" srcOrd="0" destOrd="0" presId="urn:microsoft.com/office/officeart/2005/8/layout/cycle6"/>
    <dgm:cxn modelId="{BBF2F980-2039-41B6-A171-B785AB2FE7B4}" srcId="{7C3FDEA0-C6F6-4817-82EE-0FFFAB7E3A27}" destId="{D5DF4AAD-DCFB-45FE-BFC8-4945C082AE11}" srcOrd="0" destOrd="0" parTransId="{8F911238-CAD5-4163-B6F4-B15F7DC1AA89}" sibTransId="{E3A3E662-AAD6-4604-B8F8-95A1821557D0}"/>
    <dgm:cxn modelId="{7D45B28B-4D52-4E4C-A2FC-60DFDD9F4D1E}" type="presOf" srcId="{4BB98450-A5DB-496B-99E7-7D6FDDC70088}" destId="{FD15E59D-09CE-3549-A9E4-4EBC33BBFCB8}" srcOrd="0" destOrd="0" presId="urn:microsoft.com/office/officeart/2005/8/layout/cycle6"/>
    <dgm:cxn modelId="{EB26F5C2-63C3-4643-820D-6B59CF866890}" srcId="{7C3FDEA0-C6F6-4817-82EE-0FFFAB7E3A27}" destId="{6107275F-6B12-4286-9ECF-C032C1F36582}" srcOrd="1" destOrd="0" parTransId="{36EC8F41-9337-4E4F-9BD1-DE36F9CD7545}" sibTransId="{EA0520C0-0680-4DAD-B164-1E78C3054A78}"/>
    <dgm:cxn modelId="{7D4A61CD-A078-F547-9B37-FB33E6316E06}" type="presOf" srcId="{4324A271-3380-4C2C-BF8E-4CDFF350EA27}" destId="{AAEBA529-1A4F-6448-8DC3-05F4E1818AA0}" srcOrd="0" destOrd="0" presId="urn:microsoft.com/office/officeart/2005/8/layout/cycle6"/>
    <dgm:cxn modelId="{78E761D9-82D2-D44D-A0CB-7A455E39DA12}" type="presOf" srcId="{3CFC80C3-D347-414C-A9C9-D4A9DE013355}" destId="{5F31FA4B-2985-D74B-B1EE-4EFFECF9CD82}" srcOrd="0" destOrd="0" presId="urn:microsoft.com/office/officeart/2005/8/layout/cycle6"/>
    <dgm:cxn modelId="{8ACD86DF-FD0C-4602-9FE8-86769121D27C}" srcId="{7C3FDEA0-C6F6-4817-82EE-0FFFAB7E3A27}" destId="{232CA7CF-FEDE-4228-B616-1553AF3A2987}" srcOrd="4" destOrd="0" parTransId="{36895C3C-C17F-4979-B38D-4446DA466A1E}" sibTransId="{4324A271-3380-4C2C-BF8E-4CDFF350EA27}"/>
    <dgm:cxn modelId="{9B2D02EC-0B2B-AE40-95CA-53454020570C}" type="presOf" srcId="{E3A3E662-AAD6-4604-B8F8-95A1821557D0}" destId="{0BB51570-56D6-9B40-BC2B-1B5553D1A143}" srcOrd="0" destOrd="0" presId="urn:microsoft.com/office/officeart/2005/8/layout/cycle6"/>
    <dgm:cxn modelId="{002E96F3-A98B-6541-A1FC-F4400D78DDF0}" type="presOf" srcId="{F9D47926-437A-421B-8E05-9A3AE7C13B5F}" destId="{E34D8EE1-9D90-814B-A952-9E09AAA4775D}" srcOrd="0" destOrd="0" presId="urn:microsoft.com/office/officeart/2005/8/layout/cycle6"/>
    <dgm:cxn modelId="{84D4BEF4-32AE-4A48-A8AF-4809C994CD35}" type="presOf" srcId="{D5DF4AAD-DCFB-45FE-BFC8-4945C082AE11}" destId="{B975322F-A109-214B-8C38-7B1C1F987C6E}" srcOrd="0" destOrd="0" presId="urn:microsoft.com/office/officeart/2005/8/layout/cycle6"/>
    <dgm:cxn modelId="{10E6BE0A-DC1E-EB45-86AC-4077157CA7AE}" type="presParOf" srcId="{C843CB7D-728E-574D-B1A0-8A95D99BABFE}" destId="{B975322F-A109-214B-8C38-7B1C1F987C6E}" srcOrd="0" destOrd="0" presId="urn:microsoft.com/office/officeart/2005/8/layout/cycle6"/>
    <dgm:cxn modelId="{D0DA7D54-6FE0-6B49-8F44-D661297D8628}" type="presParOf" srcId="{C843CB7D-728E-574D-B1A0-8A95D99BABFE}" destId="{48D8A5C2-A2FD-F742-9834-BD4DA6CCB162}" srcOrd="1" destOrd="0" presId="urn:microsoft.com/office/officeart/2005/8/layout/cycle6"/>
    <dgm:cxn modelId="{7E26B7D2-BD3D-8541-A184-DAEF15556018}" type="presParOf" srcId="{C843CB7D-728E-574D-B1A0-8A95D99BABFE}" destId="{0BB51570-56D6-9B40-BC2B-1B5553D1A143}" srcOrd="2" destOrd="0" presId="urn:microsoft.com/office/officeart/2005/8/layout/cycle6"/>
    <dgm:cxn modelId="{FC405BC7-F5DC-404B-B264-86FEB4E46F50}" type="presParOf" srcId="{C843CB7D-728E-574D-B1A0-8A95D99BABFE}" destId="{0940D74F-9EE7-3D49-BC29-554161692C07}" srcOrd="3" destOrd="0" presId="urn:microsoft.com/office/officeart/2005/8/layout/cycle6"/>
    <dgm:cxn modelId="{1C240BD7-6B16-564B-9363-CC7F3962C801}" type="presParOf" srcId="{C843CB7D-728E-574D-B1A0-8A95D99BABFE}" destId="{D8223A5C-B26A-D342-8241-645A3D62E5BC}" srcOrd="4" destOrd="0" presId="urn:microsoft.com/office/officeart/2005/8/layout/cycle6"/>
    <dgm:cxn modelId="{C964A96B-EFA7-784B-87DD-51348BBDDE20}" type="presParOf" srcId="{C843CB7D-728E-574D-B1A0-8A95D99BABFE}" destId="{028AB91A-109B-4E4F-927C-08DD554FD853}" srcOrd="5" destOrd="0" presId="urn:microsoft.com/office/officeart/2005/8/layout/cycle6"/>
    <dgm:cxn modelId="{C7CA65CB-7052-4641-AC2F-CCCBB9E90B37}" type="presParOf" srcId="{C843CB7D-728E-574D-B1A0-8A95D99BABFE}" destId="{C077A98D-4E23-6A48-A33D-0209E5C2E242}" srcOrd="6" destOrd="0" presId="urn:microsoft.com/office/officeart/2005/8/layout/cycle6"/>
    <dgm:cxn modelId="{874493E7-11B2-B240-9246-87602C2A4807}" type="presParOf" srcId="{C843CB7D-728E-574D-B1A0-8A95D99BABFE}" destId="{A2BC8DCC-A0FD-B448-98BF-DECE214D4106}" srcOrd="7" destOrd="0" presId="urn:microsoft.com/office/officeart/2005/8/layout/cycle6"/>
    <dgm:cxn modelId="{96FA4475-AB40-684C-ACF7-805639FB0147}" type="presParOf" srcId="{C843CB7D-728E-574D-B1A0-8A95D99BABFE}" destId="{5F31FA4B-2985-D74B-B1EE-4EFFECF9CD82}" srcOrd="8" destOrd="0" presId="urn:microsoft.com/office/officeart/2005/8/layout/cycle6"/>
    <dgm:cxn modelId="{26E96525-8A0A-6C4D-A8F8-E10AC1AF5D68}" type="presParOf" srcId="{C843CB7D-728E-574D-B1A0-8A95D99BABFE}" destId="{FD15E59D-09CE-3549-A9E4-4EBC33BBFCB8}" srcOrd="9" destOrd="0" presId="urn:microsoft.com/office/officeart/2005/8/layout/cycle6"/>
    <dgm:cxn modelId="{56143780-0ECA-BA42-8935-F681AC13B580}" type="presParOf" srcId="{C843CB7D-728E-574D-B1A0-8A95D99BABFE}" destId="{D6C65D6F-BB2B-294F-81B8-1FA1B2F3F0C9}" srcOrd="10" destOrd="0" presId="urn:microsoft.com/office/officeart/2005/8/layout/cycle6"/>
    <dgm:cxn modelId="{565C177F-3FF4-5E4F-A5A3-7000143B1A3D}" type="presParOf" srcId="{C843CB7D-728E-574D-B1A0-8A95D99BABFE}" destId="{E34D8EE1-9D90-814B-A952-9E09AAA4775D}" srcOrd="11" destOrd="0" presId="urn:microsoft.com/office/officeart/2005/8/layout/cycle6"/>
    <dgm:cxn modelId="{2FA6099D-2EE6-8249-B2AC-C3CADB10D6C0}" type="presParOf" srcId="{C843CB7D-728E-574D-B1A0-8A95D99BABFE}" destId="{951E1B26-27E4-474C-BE9F-D32E50304F27}" srcOrd="12" destOrd="0" presId="urn:microsoft.com/office/officeart/2005/8/layout/cycle6"/>
    <dgm:cxn modelId="{CEC1E2A9-F2A1-E040-BD03-D024E62829B4}" type="presParOf" srcId="{C843CB7D-728E-574D-B1A0-8A95D99BABFE}" destId="{679379E7-C960-5C42-82A7-2388B8A673DF}" srcOrd="13" destOrd="0" presId="urn:microsoft.com/office/officeart/2005/8/layout/cycle6"/>
    <dgm:cxn modelId="{A95B87F6-5092-9141-8176-9D11E90F6B29}" type="presParOf" srcId="{C843CB7D-728E-574D-B1A0-8A95D99BABFE}" destId="{AAEBA529-1A4F-6448-8DC3-05F4E1818AA0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1D3ADB-3B70-ED4D-844E-A71D9C244B8C}">
      <dsp:nvSpPr>
        <dsp:cNvPr id="0" name=""/>
        <dsp:cNvSpPr/>
      </dsp:nvSpPr>
      <dsp:spPr>
        <a:xfrm>
          <a:off x="0" y="378982"/>
          <a:ext cx="5918184" cy="554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C1A219-AEB1-814E-A590-7486E86C3614}">
      <dsp:nvSpPr>
        <dsp:cNvPr id="0" name=""/>
        <dsp:cNvSpPr/>
      </dsp:nvSpPr>
      <dsp:spPr>
        <a:xfrm>
          <a:off x="295909" y="54262"/>
          <a:ext cx="4142728" cy="6494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585" tIns="0" rIns="156585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zh-HK" sz="3600" b="1" kern="1200" dirty="0">
              <a:solidFill>
                <a:schemeClr val="tx1"/>
              </a:solidFill>
              <a:latin typeface="Songti SC" panose="02010600040101010101" pitchFamily="2" charset="-122"/>
              <a:ea typeface="Songti SC" panose="02010600040101010101" pitchFamily="2" charset="-122"/>
            </a:rPr>
            <a:t>選科</a:t>
          </a:r>
          <a:endParaRPr lang="en-US" sz="3600" b="1" kern="1200" dirty="0">
            <a:solidFill>
              <a:schemeClr val="tx1"/>
            </a:solidFill>
            <a:latin typeface="Songti SC" panose="02010600040101010101" pitchFamily="2" charset="-122"/>
            <a:ea typeface="Songti SC" panose="02010600040101010101" pitchFamily="2" charset="-122"/>
          </a:endParaRPr>
        </a:p>
      </dsp:txBody>
      <dsp:txXfrm>
        <a:off x="327612" y="85965"/>
        <a:ext cx="4079322" cy="586034"/>
      </dsp:txXfrm>
    </dsp:sp>
    <dsp:sp modelId="{6FEA9CD5-9CDE-0F46-BE69-1B46AAB3AF55}">
      <dsp:nvSpPr>
        <dsp:cNvPr id="0" name=""/>
        <dsp:cNvSpPr/>
      </dsp:nvSpPr>
      <dsp:spPr>
        <a:xfrm>
          <a:off x="0" y="1376902"/>
          <a:ext cx="5918184" cy="554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D35044-42D5-1846-B06E-94F3CAEAB035}">
      <dsp:nvSpPr>
        <dsp:cNvPr id="0" name=""/>
        <dsp:cNvSpPr/>
      </dsp:nvSpPr>
      <dsp:spPr>
        <a:xfrm>
          <a:off x="295909" y="1052182"/>
          <a:ext cx="4142728" cy="649440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585" tIns="0" rIns="156585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200" kern="1200" dirty="0">
              <a:latin typeface="Songti SC" panose="02010600040101010101" pitchFamily="2" charset="-122"/>
              <a:ea typeface="Songti SC" panose="02010600040101010101" pitchFamily="2" charset="-122"/>
              <a:sym typeface="Wingdings" panose="05000000000000000000" pitchFamily="2" charset="2"/>
            </a:rPr>
            <a:t></a:t>
          </a:r>
          <a:r>
            <a:rPr kumimoji="1" lang="zh-CN" sz="2200" kern="1200" dirty="0">
              <a:latin typeface="Songti SC" panose="02010600040101010101" pitchFamily="2" charset="-122"/>
              <a:ea typeface="Songti SC" panose="02010600040101010101" pitchFamily="2" charset="-122"/>
            </a:rPr>
            <a:t> 大學</a:t>
          </a:r>
          <a:endParaRPr lang="en-US" sz="2200" kern="1200" dirty="0">
            <a:latin typeface="Songti SC" panose="02010600040101010101" pitchFamily="2" charset="-122"/>
            <a:ea typeface="Songti SC" panose="02010600040101010101" pitchFamily="2" charset="-122"/>
          </a:endParaRPr>
        </a:p>
      </dsp:txBody>
      <dsp:txXfrm>
        <a:off x="327612" y="1083885"/>
        <a:ext cx="4079322" cy="586034"/>
      </dsp:txXfrm>
    </dsp:sp>
    <dsp:sp modelId="{8C5BEBE7-8E5B-3D4B-A290-533DE9252A44}">
      <dsp:nvSpPr>
        <dsp:cNvPr id="0" name=""/>
        <dsp:cNvSpPr/>
      </dsp:nvSpPr>
      <dsp:spPr>
        <a:xfrm>
          <a:off x="0" y="2374822"/>
          <a:ext cx="5918184" cy="554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C24A1B-F7E0-C049-9E79-961D76AA58BA}">
      <dsp:nvSpPr>
        <dsp:cNvPr id="0" name=""/>
        <dsp:cNvSpPr/>
      </dsp:nvSpPr>
      <dsp:spPr>
        <a:xfrm>
          <a:off x="295909" y="2050101"/>
          <a:ext cx="4142728" cy="64944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585" tIns="0" rIns="156585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200" kern="1200">
              <a:latin typeface="Songti SC" panose="02010600040101010101" pitchFamily="2" charset="-122"/>
              <a:ea typeface="Songti SC" panose="02010600040101010101" pitchFamily="2" charset="-122"/>
              <a:sym typeface="Wingdings" panose="05000000000000000000" pitchFamily="2" charset="2"/>
            </a:rPr>
            <a:t></a:t>
          </a:r>
          <a:r>
            <a:rPr kumimoji="1" lang="zh-CN" sz="2200" kern="1200">
              <a:latin typeface="Songti SC" panose="02010600040101010101" pitchFamily="2" charset="-122"/>
              <a:ea typeface="Songti SC" panose="02010600040101010101" pitchFamily="2" charset="-122"/>
            </a:rPr>
            <a:t> 就業</a:t>
          </a:r>
          <a:endParaRPr lang="en-US" sz="2200" kern="1200">
            <a:latin typeface="Songti SC" panose="02010600040101010101" pitchFamily="2" charset="-122"/>
            <a:ea typeface="Songti SC" panose="02010600040101010101" pitchFamily="2" charset="-122"/>
          </a:endParaRPr>
        </a:p>
      </dsp:txBody>
      <dsp:txXfrm>
        <a:off x="327612" y="2081804"/>
        <a:ext cx="4079322" cy="586034"/>
      </dsp:txXfrm>
    </dsp:sp>
    <dsp:sp modelId="{EDC5D745-ACBD-0D4F-8D17-0ADB57FC7D6E}">
      <dsp:nvSpPr>
        <dsp:cNvPr id="0" name=""/>
        <dsp:cNvSpPr/>
      </dsp:nvSpPr>
      <dsp:spPr>
        <a:xfrm>
          <a:off x="0" y="3372742"/>
          <a:ext cx="5918184" cy="554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8CC4D7-CC71-EE48-B1B0-E5E1994AE36E}">
      <dsp:nvSpPr>
        <dsp:cNvPr id="0" name=""/>
        <dsp:cNvSpPr/>
      </dsp:nvSpPr>
      <dsp:spPr>
        <a:xfrm>
          <a:off x="295909" y="3048021"/>
          <a:ext cx="4142728" cy="649440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585" tIns="0" rIns="156585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200" kern="1200" dirty="0">
              <a:latin typeface="Songti SC" panose="02010600040101010101" pitchFamily="2" charset="-122"/>
              <a:ea typeface="Songti SC" panose="02010600040101010101" pitchFamily="2" charset="-122"/>
              <a:sym typeface="Wingdings" panose="05000000000000000000" pitchFamily="2" charset="2"/>
            </a:rPr>
            <a:t></a:t>
          </a:r>
          <a:r>
            <a:rPr kumimoji="1" lang="zh-CN" sz="2200" kern="1200" dirty="0">
              <a:latin typeface="Songti SC" panose="02010600040101010101" pitchFamily="2" charset="-122"/>
              <a:ea typeface="Songti SC" panose="02010600040101010101" pitchFamily="2" charset="-122"/>
            </a:rPr>
            <a:t> 薪酬及待遇</a:t>
          </a:r>
          <a:endParaRPr lang="en-US" sz="2200" kern="1200" dirty="0">
            <a:latin typeface="Songti SC" panose="02010600040101010101" pitchFamily="2" charset="-122"/>
            <a:ea typeface="Songti SC" panose="02010600040101010101" pitchFamily="2" charset="-122"/>
          </a:endParaRPr>
        </a:p>
      </dsp:txBody>
      <dsp:txXfrm>
        <a:off x="327612" y="3079724"/>
        <a:ext cx="4079322" cy="586034"/>
      </dsp:txXfrm>
    </dsp:sp>
    <dsp:sp modelId="{DE9A539A-21E6-2841-BE21-5C9B7DFD7675}">
      <dsp:nvSpPr>
        <dsp:cNvPr id="0" name=""/>
        <dsp:cNvSpPr/>
      </dsp:nvSpPr>
      <dsp:spPr>
        <a:xfrm>
          <a:off x="0" y="4370662"/>
          <a:ext cx="5918184" cy="554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DB8648-4644-0B45-9FA6-43B6B204F2BC}">
      <dsp:nvSpPr>
        <dsp:cNvPr id="0" name=""/>
        <dsp:cNvSpPr/>
      </dsp:nvSpPr>
      <dsp:spPr>
        <a:xfrm>
          <a:off x="295909" y="4045942"/>
          <a:ext cx="4142728" cy="64944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585" tIns="0" rIns="156585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200" kern="1200">
              <a:latin typeface="Songti SC" panose="02010600040101010101" pitchFamily="2" charset="-122"/>
              <a:ea typeface="Songti SC" panose="02010600040101010101" pitchFamily="2" charset="-122"/>
              <a:sym typeface="Wingdings" panose="05000000000000000000" pitchFamily="2" charset="2"/>
            </a:rPr>
            <a:t></a:t>
          </a:r>
          <a:r>
            <a:rPr kumimoji="1" lang="zh-CN" sz="2200" kern="1200">
              <a:latin typeface="Songti SC" panose="02010600040101010101" pitchFamily="2" charset="-122"/>
              <a:ea typeface="Songti SC" panose="02010600040101010101" pitchFamily="2" charset="-122"/>
            </a:rPr>
            <a:t> 生活</a:t>
          </a:r>
          <a:endParaRPr lang="en-US" sz="2200" kern="1200">
            <a:latin typeface="Songti SC" panose="02010600040101010101" pitchFamily="2" charset="-122"/>
            <a:ea typeface="Songti SC" panose="02010600040101010101" pitchFamily="2" charset="-122"/>
          </a:endParaRPr>
        </a:p>
      </dsp:txBody>
      <dsp:txXfrm>
        <a:off x="327612" y="4077645"/>
        <a:ext cx="4079322" cy="5860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75322F-A109-214B-8C38-7B1C1F987C6E}">
      <dsp:nvSpPr>
        <dsp:cNvPr id="0" name=""/>
        <dsp:cNvSpPr/>
      </dsp:nvSpPr>
      <dsp:spPr>
        <a:xfrm>
          <a:off x="3376984" y="2386"/>
          <a:ext cx="1563607" cy="101634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>
              <a:solidFill>
                <a:schemeClr val="tx1"/>
              </a:solidFill>
              <a:latin typeface="Songti SC" panose="02010600040101010101" pitchFamily="2" charset="-122"/>
              <a:ea typeface="Songti SC" panose="02010600040101010101" pitchFamily="2" charset="-122"/>
            </a:rPr>
            <a:t>性格</a:t>
          </a:r>
        </a:p>
      </dsp:txBody>
      <dsp:txXfrm>
        <a:off x="3426598" y="52000"/>
        <a:ext cx="1464379" cy="917116"/>
      </dsp:txXfrm>
    </dsp:sp>
    <dsp:sp modelId="{0BB51570-56D6-9B40-BC2B-1B5553D1A143}">
      <dsp:nvSpPr>
        <dsp:cNvPr id="0" name=""/>
        <dsp:cNvSpPr/>
      </dsp:nvSpPr>
      <dsp:spPr>
        <a:xfrm>
          <a:off x="2125440" y="510559"/>
          <a:ext cx="4066695" cy="4066695"/>
        </a:xfrm>
        <a:custGeom>
          <a:avLst/>
          <a:gdLst/>
          <a:ahLst/>
          <a:cxnLst/>
          <a:rect l="0" t="0" r="0" b="0"/>
          <a:pathLst>
            <a:path>
              <a:moveTo>
                <a:pt x="2825927" y="160830"/>
              </a:moveTo>
              <a:arcTo wR="2033347" hR="2033347" stAng="17576489" swAng="1964816"/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40D74F-9EE7-3D49-BC29-554161692C07}">
      <dsp:nvSpPr>
        <dsp:cNvPr id="0" name=""/>
        <dsp:cNvSpPr/>
      </dsp:nvSpPr>
      <dsp:spPr>
        <a:xfrm>
          <a:off x="5310813" y="1407395"/>
          <a:ext cx="1563607" cy="1016344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>
              <a:solidFill>
                <a:schemeClr val="tx1"/>
              </a:solidFill>
              <a:latin typeface="Songti SC" panose="02010600040101010101" pitchFamily="2" charset="-122"/>
              <a:ea typeface="Songti SC" panose="02010600040101010101" pitchFamily="2" charset="-122"/>
            </a:rPr>
            <a:t>興趣</a:t>
          </a:r>
        </a:p>
      </dsp:txBody>
      <dsp:txXfrm>
        <a:off x="5360427" y="1457009"/>
        <a:ext cx="1464379" cy="917116"/>
      </dsp:txXfrm>
    </dsp:sp>
    <dsp:sp modelId="{028AB91A-109B-4E4F-927C-08DD554FD853}">
      <dsp:nvSpPr>
        <dsp:cNvPr id="0" name=""/>
        <dsp:cNvSpPr/>
      </dsp:nvSpPr>
      <dsp:spPr>
        <a:xfrm>
          <a:off x="2125440" y="510559"/>
          <a:ext cx="4066695" cy="4066695"/>
        </a:xfrm>
        <a:custGeom>
          <a:avLst/>
          <a:gdLst/>
          <a:ahLst/>
          <a:cxnLst/>
          <a:rect l="0" t="0" r="0" b="0"/>
          <a:pathLst>
            <a:path>
              <a:moveTo>
                <a:pt x="4063869" y="1926192"/>
              </a:moveTo>
              <a:arcTo wR="2033347" hR="2033347" stAng="21418751" swAng="2198822"/>
            </a:path>
          </a:pathLst>
        </a:custGeom>
        <a:noFill/>
        <a:ln w="1270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77A98D-4E23-6A48-A33D-0209E5C2E242}">
      <dsp:nvSpPr>
        <dsp:cNvPr id="0" name=""/>
        <dsp:cNvSpPr/>
      </dsp:nvSpPr>
      <dsp:spPr>
        <a:xfrm>
          <a:off x="4572156" y="3680747"/>
          <a:ext cx="1563607" cy="1016344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>
              <a:solidFill>
                <a:schemeClr val="tx1"/>
              </a:solidFill>
              <a:latin typeface="Songti SC" panose="02010600040101010101" pitchFamily="2" charset="-122"/>
              <a:ea typeface="Songti SC" panose="02010600040101010101" pitchFamily="2" charset="-122"/>
            </a:rPr>
            <a:t>能力</a:t>
          </a:r>
        </a:p>
      </dsp:txBody>
      <dsp:txXfrm>
        <a:off x="4621770" y="3730361"/>
        <a:ext cx="1464379" cy="917116"/>
      </dsp:txXfrm>
    </dsp:sp>
    <dsp:sp modelId="{5F31FA4B-2985-D74B-B1EE-4EFFECF9CD82}">
      <dsp:nvSpPr>
        <dsp:cNvPr id="0" name=""/>
        <dsp:cNvSpPr/>
      </dsp:nvSpPr>
      <dsp:spPr>
        <a:xfrm>
          <a:off x="2125440" y="510559"/>
          <a:ext cx="4066695" cy="4066695"/>
        </a:xfrm>
        <a:custGeom>
          <a:avLst/>
          <a:gdLst/>
          <a:ahLst/>
          <a:cxnLst/>
          <a:rect l="0" t="0" r="0" b="0"/>
          <a:pathLst>
            <a:path>
              <a:moveTo>
                <a:pt x="2438617" y="4025898"/>
              </a:moveTo>
              <a:arcTo wR="2033347" hR="2033347" stAng="4710197" swAng="1379606"/>
            </a:path>
          </a:pathLst>
        </a:custGeom>
        <a:noFill/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15E59D-09CE-3549-A9E4-4EBC33BBFCB8}">
      <dsp:nvSpPr>
        <dsp:cNvPr id="0" name=""/>
        <dsp:cNvSpPr/>
      </dsp:nvSpPr>
      <dsp:spPr>
        <a:xfrm>
          <a:off x="2181813" y="3680747"/>
          <a:ext cx="1563607" cy="1016344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 err="1">
              <a:solidFill>
                <a:schemeClr val="tx1"/>
              </a:solidFill>
              <a:latin typeface="Songti SC" panose="02010600040101010101" pitchFamily="2" charset="-122"/>
              <a:ea typeface="Songti SC" panose="02010600040101010101" pitchFamily="2" charset="-122"/>
            </a:rPr>
            <a:t>理想志願</a:t>
          </a:r>
          <a:endParaRPr lang="en-US" sz="2500" b="1" kern="1200" dirty="0">
            <a:solidFill>
              <a:schemeClr val="tx1"/>
            </a:solidFill>
            <a:latin typeface="Songti SC" panose="02010600040101010101" pitchFamily="2" charset="-122"/>
            <a:ea typeface="Songti SC" panose="02010600040101010101" pitchFamily="2" charset="-122"/>
          </a:endParaRPr>
        </a:p>
      </dsp:txBody>
      <dsp:txXfrm>
        <a:off x="2231427" y="3730361"/>
        <a:ext cx="1464379" cy="917116"/>
      </dsp:txXfrm>
    </dsp:sp>
    <dsp:sp modelId="{E34D8EE1-9D90-814B-A952-9E09AAA4775D}">
      <dsp:nvSpPr>
        <dsp:cNvPr id="0" name=""/>
        <dsp:cNvSpPr/>
      </dsp:nvSpPr>
      <dsp:spPr>
        <a:xfrm>
          <a:off x="2125440" y="510559"/>
          <a:ext cx="4066695" cy="4066695"/>
        </a:xfrm>
        <a:custGeom>
          <a:avLst/>
          <a:gdLst/>
          <a:ahLst/>
          <a:cxnLst/>
          <a:rect l="0" t="0" r="0" b="0"/>
          <a:pathLst>
            <a:path>
              <a:moveTo>
                <a:pt x="340244" y="3159359"/>
              </a:moveTo>
              <a:arcTo wR="2033347" hR="2033347" stAng="8782427" swAng="2198822"/>
            </a:path>
          </a:pathLst>
        </a:custGeom>
        <a:noFill/>
        <a:ln w="1270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1E1B26-27E4-474C-BE9F-D32E50304F27}">
      <dsp:nvSpPr>
        <dsp:cNvPr id="0" name=""/>
        <dsp:cNvSpPr/>
      </dsp:nvSpPr>
      <dsp:spPr>
        <a:xfrm>
          <a:off x="1443156" y="1407395"/>
          <a:ext cx="1563607" cy="1016344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solidFill>
                <a:schemeClr val="tx1"/>
              </a:solidFill>
              <a:latin typeface="Songti SC" panose="02010600040101010101" pitchFamily="2" charset="-122"/>
              <a:ea typeface="Songti SC" panose="02010600040101010101" pitchFamily="2" charset="-122"/>
            </a:rPr>
            <a:t>各大專院校課程收生要求</a:t>
          </a:r>
          <a:endParaRPr lang="en-US" sz="1600" b="1" kern="1200" dirty="0">
            <a:solidFill>
              <a:schemeClr val="tx1"/>
            </a:solidFill>
            <a:latin typeface="Songti SC" panose="02010600040101010101" pitchFamily="2" charset="-122"/>
            <a:ea typeface="Songti SC" panose="02010600040101010101" pitchFamily="2" charset="-122"/>
          </a:endParaRPr>
        </a:p>
      </dsp:txBody>
      <dsp:txXfrm>
        <a:off x="1492770" y="1457009"/>
        <a:ext cx="1464379" cy="917116"/>
      </dsp:txXfrm>
    </dsp:sp>
    <dsp:sp modelId="{AAEBA529-1A4F-6448-8DC3-05F4E1818AA0}">
      <dsp:nvSpPr>
        <dsp:cNvPr id="0" name=""/>
        <dsp:cNvSpPr/>
      </dsp:nvSpPr>
      <dsp:spPr>
        <a:xfrm>
          <a:off x="2125440" y="510559"/>
          <a:ext cx="4066695" cy="4066695"/>
        </a:xfrm>
        <a:custGeom>
          <a:avLst/>
          <a:gdLst/>
          <a:ahLst/>
          <a:cxnLst/>
          <a:rect l="0" t="0" r="0" b="0"/>
          <a:pathLst>
            <a:path>
              <a:moveTo>
                <a:pt x="353834" y="887163"/>
              </a:moveTo>
              <a:arcTo wR="2033347" hR="2033347" stAng="12858696" swAng="1964816"/>
            </a:path>
          </a:pathLst>
        </a:custGeom>
        <a:noFill/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75322F-A109-214B-8C38-7B1C1F987C6E}">
      <dsp:nvSpPr>
        <dsp:cNvPr id="0" name=""/>
        <dsp:cNvSpPr/>
      </dsp:nvSpPr>
      <dsp:spPr>
        <a:xfrm>
          <a:off x="3376984" y="2386"/>
          <a:ext cx="1563607" cy="101634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>
              <a:solidFill>
                <a:schemeClr val="tx1"/>
              </a:solidFill>
              <a:latin typeface="Songti SC" panose="02010600040101010101" pitchFamily="2" charset="-122"/>
              <a:ea typeface="Songti SC" panose="02010600040101010101" pitchFamily="2" charset="-122"/>
            </a:rPr>
            <a:t>性格</a:t>
          </a:r>
        </a:p>
      </dsp:txBody>
      <dsp:txXfrm>
        <a:off x="3426598" y="52000"/>
        <a:ext cx="1464379" cy="917116"/>
      </dsp:txXfrm>
    </dsp:sp>
    <dsp:sp modelId="{0BB51570-56D6-9B40-BC2B-1B5553D1A143}">
      <dsp:nvSpPr>
        <dsp:cNvPr id="0" name=""/>
        <dsp:cNvSpPr/>
      </dsp:nvSpPr>
      <dsp:spPr>
        <a:xfrm>
          <a:off x="2125440" y="510559"/>
          <a:ext cx="4066695" cy="4066695"/>
        </a:xfrm>
        <a:custGeom>
          <a:avLst/>
          <a:gdLst/>
          <a:ahLst/>
          <a:cxnLst/>
          <a:rect l="0" t="0" r="0" b="0"/>
          <a:pathLst>
            <a:path>
              <a:moveTo>
                <a:pt x="2825927" y="160830"/>
              </a:moveTo>
              <a:arcTo wR="2033347" hR="2033347" stAng="17576489" swAng="1964816"/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40D74F-9EE7-3D49-BC29-554161692C07}">
      <dsp:nvSpPr>
        <dsp:cNvPr id="0" name=""/>
        <dsp:cNvSpPr/>
      </dsp:nvSpPr>
      <dsp:spPr>
        <a:xfrm>
          <a:off x="5310813" y="1407395"/>
          <a:ext cx="1563607" cy="1016344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>
              <a:solidFill>
                <a:schemeClr val="tx1"/>
              </a:solidFill>
              <a:latin typeface="Songti SC" panose="02010600040101010101" pitchFamily="2" charset="-122"/>
              <a:ea typeface="Songti SC" panose="02010600040101010101" pitchFamily="2" charset="-122"/>
            </a:rPr>
            <a:t>興趣</a:t>
          </a:r>
        </a:p>
      </dsp:txBody>
      <dsp:txXfrm>
        <a:off x="5360427" y="1457009"/>
        <a:ext cx="1464379" cy="917116"/>
      </dsp:txXfrm>
    </dsp:sp>
    <dsp:sp modelId="{028AB91A-109B-4E4F-927C-08DD554FD853}">
      <dsp:nvSpPr>
        <dsp:cNvPr id="0" name=""/>
        <dsp:cNvSpPr/>
      </dsp:nvSpPr>
      <dsp:spPr>
        <a:xfrm>
          <a:off x="2125440" y="510559"/>
          <a:ext cx="4066695" cy="4066695"/>
        </a:xfrm>
        <a:custGeom>
          <a:avLst/>
          <a:gdLst/>
          <a:ahLst/>
          <a:cxnLst/>
          <a:rect l="0" t="0" r="0" b="0"/>
          <a:pathLst>
            <a:path>
              <a:moveTo>
                <a:pt x="4063869" y="1926192"/>
              </a:moveTo>
              <a:arcTo wR="2033347" hR="2033347" stAng="21418751" swAng="2198822"/>
            </a:path>
          </a:pathLst>
        </a:custGeom>
        <a:noFill/>
        <a:ln w="1270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77A98D-4E23-6A48-A33D-0209E5C2E242}">
      <dsp:nvSpPr>
        <dsp:cNvPr id="0" name=""/>
        <dsp:cNvSpPr/>
      </dsp:nvSpPr>
      <dsp:spPr>
        <a:xfrm>
          <a:off x="4572156" y="3680747"/>
          <a:ext cx="1563607" cy="1016344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>
              <a:solidFill>
                <a:schemeClr val="tx1"/>
              </a:solidFill>
              <a:latin typeface="Songti SC" panose="02010600040101010101" pitchFamily="2" charset="-122"/>
              <a:ea typeface="Songti SC" panose="02010600040101010101" pitchFamily="2" charset="-122"/>
            </a:rPr>
            <a:t>能力</a:t>
          </a:r>
        </a:p>
      </dsp:txBody>
      <dsp:txXfrm>
        <a:off x="4621770" y="3730361"/>
        <a:ext cx="1464379" cy="917116"/>
      </dsp:txXfrm>
    </dsp:sp>
    <dsp:sp modelId="{5F31FA4B-2985-D74B-B1EE-4EFFECF9CD82}">
      <dsp:nvSpPr>
        <dsp:cNvPr id="0" name=""/>
        <dsp:cNvSpPr/>
      </dsp:nvSpPr>
      <dsp:spPr>
        <a:xfrm>
          <a:off x="2125440" y="510559"/>
          <a:ext cx="4066695" cy="4066695"/>
        </a:xfrm>
        <a:custGeom>
          <a:avLst/>
          <a:gdLst/>
          <a:ahLst/>
          <a:cxnLst/>
          <a:rect l="0" t="0" r="0" b="0"/>
          <a:pathLst>
            <a:path>
              <a:moveTo>
                <a:pt x="2438617" y="4025898"/>
              </a:moveTo>
              <a:arcTo wR="2033347" hR="2033347" stAng="4710197" swAng="1379606"/>
            </a:path>
          </a:pathLst>
        </a:custGeom>
        <a:noFill/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15E59D-09CE-3549-A9E4-4EBC33BBFCB8}">
      <dsp:nvSpPr>
        <dsp:cNvPr id="0" name=""/>
        <dsp:cNvSpPr/>
      </dsp:nvSpPr>
      <dsp:spPr>
        <a:xfrm>
          <a:off x="2181813" y="3680747"/>
          <a:ext cx="1563607" cy="1016344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 err="1">
              <a:solidFill>
                <a:schemeClr val="tx1"/>
              </a:solidFill>
              <a:latin typeface="Songti SC" panose="02010600040101010101" pitchFamily="2" charset="-122"/>
              <a:ea typeface="Songti SC" panose="02010600040101010101" pitchFamily="2" charset="-122"/>
            </a:rPr>
            <a:t>理想志願</a:t>
          </a:r>
          <a:endParaRPr lang="en-US" sz="2500" b="1" kern="1200" dirty="0">
            <a:solidFill>
              <a:schemeClr val="tx1"/>
            </a:solidFill>
            <a:latin typeface="Songti SC" panose="02010600040101010101" pitchFamily="2" charset="-122"/>
            <a:ea typeface="Songti SC" panose="02010600040101010101" pitchFamily="2" charset="-122"/>
          </a:endParaRPr>
        </a:p>
      </dsp:txBody>
      <dsp:txXfrm>
        <a:off x="2231427" y="3730361"/>
        <a:ext cx="1464379" cy="917116"/>
      </dsp:txXfrm>
    </dsp:sp>
    <dsp:sp modelId="{E34D8EE1-9D90-814B-A952-9E09AAA4775D}">
      <dsp:nvSpPr>
        <dsp:cNvPr id="0" name=""/>
        <dsp:cNvSpPr/>
      </dsp:nvSpPr>
      <dsp:spPr>
        <a:xfrm>
          <a:off x="2125440" y="510559"/>
          <a:ext cx="4066695" cy="4066695"/>
        </a:xfrm>
        <a:custGeom>
          <a:avLst/>
          <a:gdLst/>
          <a:ahLst/>
          <a:cxnLst/>
          <a:rect l="0" t="0" r="0" b="0"/>
          <a:pathLst>
            <a:path>
              <a:moveTo>
                <a:pt x="340244" y="3159359"/>
              </a:moveTo>
              <a:arcTo wR="2033347" hR="2033347" stAng="8782427" swAng="2198822"/>
            </a:path>
          </a:pathLst>
        </a:custGeom>
        <a:noFill/>
        <a:ln w="1270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1E1B26-27E4-474C-BE9F-D32E50304F27}">
      <dsp:nvSpPr>
        <dsp:cNvPr id="0" name=""/>
        <dsp:cNvSpPr/>
      </dsp:nvSpPr>
      <dsp:spPr>
        <a:xfrm>
          <a:off x="1443156" y="1407395"/>
          <a:ext cx="1563607" cy="1016344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solidFill>
                <a:schemeClr val="tx1"/>
              </a:solidFill>
              <a:latin typeface="Songti SC" panose="02010600040101010101" pitchFamily="2" charset="-122"/>
              <a:ea typeface="Songti SC" panose="02010600040101010101" pitchFamily="2" charset="-122"/>
            </a:rPr>
            <a:t>各大專院校課程收生要求</a:t>
          </a:r>
          <a:endParaRPr lang="en-US" sz="1600" b="1" kern="1200" dirty="0">
            <a:solidFill>
              <a:schemeClr val="tx1"/>
            </a:solidFill>
            <a:latin typeface="Songti SC" panose="02010600040101010101" pitchFamily="2" charset="-122"/>
            <a:ea typeface="Songti SC" panose="02010600040101010101" pitchFamily="2" charset="-122"/>
          </a:endParaRPr>
        </a:p>
      </dsp:txBody>
      <dsp:txXfrm>
        <a:off x="1492770" y="1457009"/>
        <a:ext cx="1464379" cy="917116"/>
      </dsp:txXfrm>
    </dsp:sp>
    <dsp:sp modelId="{AAEBA529-1A4F-6448-8DC3-05F4E1818AA0}">
      <dsp:nvSpPr>
        <dsp:cNvPr id="0" name=""/>
        <dsp:cNvSpPr/>
      </dsp:nvSpPr>
      <dsp:spPr>
        <a:xfrm>
          <a:off x="2125440" y="510559"/>
          <a:ext cx="4066695" cy="4066695"/>
        </a:xfrm>
        <a:custGeom>
          <a:avLst/>
          <a:gdLst/>
          <a:ahLst/>
          <a:cxnLst/>
          <a:rect l="0" t="0" r="0" b="0"/>
          <a:pathLst>
            <a:path>
              <a:moveTo>
                <a:pt x="353834" y="887163"/>
              </a:moveTo>
              <a:arcTo wR="2033347" hR="2033347" stAng="12858696" swAng="1964816"/>
            </a:path>
          </a:pathLst>
        </a:custGeom>
        <a:noFill/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EB0D21-D82E-4442-8871-1086DC7D63C6}" type="datetimeFigureOut">
              <a:rPr kumimoji="1" lang="zh-HK" altLang="en-US" smtClean="0"/>
              <a:t>28/01/26</a:t>
            </a:fld>
            <a:endParaRPr kumimoji="1" lang="zh-HK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5F2FCC-95B8-2848-889E-1081516E082B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2521041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:notes"/>
          <p:cNvSpPr txBox="1">
            <a:spLocks noGrp="1"/>
          </p:cNvSpPr>
          <p:nvPr>
            <p:ph type="body" idx="1"/>
          </p:nvPr>
        </p:nvSpPr>
        <p:spPr>
          <a:xfrm>
            <a:off x="681038" y="4721225"/>
            <a:ext cx="5443537" cy="44735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10:notes"/>
          <p:cNvSpPr txBox="1">
            <a:spLocks noGrp="1"/>
          </p:cNvSpPr>
          <p:nvPr>
            <p:ph type="body" idx="1"/>
          </p:nvPr>
        </p:nvSpPr>
        <p:spPr>
          <a:xfrm>
            <a:off x="681038" y="4721225"/>
            <a:ext cx="5443537" cy="44735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:notes"/>
          <p:cNvSpPr txBox="1">
            <a:spLocks noGrp="1"/>
          </p:cNvSpPr>
          <p:nvPr>
            <p:ph type="body" idx="1"/>
          </p:nvPr>
        </p:nvSpPr>
        <p:spPr>
          <a:xfrm>
            <a:off x="681038" y="4721225"/>
            <a:ext cx="5443537" cy="44735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2067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8440FF-DE5D-57C0-FC9A-307E8C8F06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7854473-8414-7D06-CF81-5D812D176C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/>
              <a:t>按一下以編輯母片子標題樣式</a:t>
            </a:r>
            <a:endParaRPr kumimoji="1"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548B9A5-BA16-9C17-63BF-6129D19D1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AE4BF-16CF-E44A-8FE3-94C3799DCABE}" type="datetimeFigureOut">
              <a:rPr kumimoji="1" lang="zh-HK" altLang="en-US" smtClean="0"/>
              <a:t>28/01/26</a:t>
            </a:fld>
            <a:endParaRPr kumimoji="1"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3F33902-5CE2-7E5B-51B6-219279DD0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3670123-FB03-172B-F304-5B6610ECE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1E1E9-9132-B345-ADAA-15FB13B35848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934184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CD9323B-3A9A-D69C-5513-A14B26363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5F1EA6DD-F984-C949-9AA3-E225BB8463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830F1D2-AACD-249D-003E-3DAFA0DA0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AE4BF-16CF-E44A-8FE3-94C3799DCABE}" type="datetimeFigureOut">
              <a:rPr kumimoji="1" lang="zh-HK" altLang="en-US" smtClean="0"/>
              <a:t>28/01/26</a:t>
            </a:fld>
            <a:endParaRPr kumimoji="1"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9E2D028-388C-CEDB-B053-A1AC40270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A054C83-C594-0BFE-1591-736B6B926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1E1E9-9132-B345-ADAA-15FB13B35848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677659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6FA5CD81-4A76-3C69-8964-26AFC9E63A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2549017-3158-8E8C-01AD-4C008E6215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AE5F4A0-223F-C785-F8BE-4A86AE1E3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AE4BF-16CF-E44A-8FE3-94C3799DCABE}" type="datetimeFigureOut">
              <a:rPr kumimoji="1" lang="zh-HK" altLang="en-US" smtClean="0"/>
              <a:t>28/01/26</a:t>
            </a:fld>
            <a:endParaRPr kumimoji="1"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E6D16FB-4E18-61B8-0A22-F74886FCC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76DDD85-F89D-1048-90F9-E5E71C4AB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1E1E9-9132-B345-ADAA-15FB13B35848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3814351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8E83AD3-C4E8-AA74-4279-B867A66CF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90A6C57-573C-59DC-FB8D-AFF6941F75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9F48626-6768-19E6-A103-672DC5FEA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AE4BF-16CF-E44A-8FE3-94C3799DCABE}" type="datetimeFigureOut">
              <a:rPr kumimoji="1" lang="zh-HK" altLang="en-US" smtClean="0"/>
              <a:t>28/01/26</a:t>
            </a:fld>
            <a:endParaRPr kumimoji="1"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797848B-EA3A-41C0-4EE5-F3E3A8546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4B0298E-C054-106E-3122-C079330B3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1E1E9-9132-B345-ADAA-15FB13B35848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2553911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88BE60A-79B4-D101-C8A5-CE1A0A07D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B9B367B-9837-8AC6-69AD-B8D2B67237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E8A757E-77E3-CF16-5517-25E4DB0A1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AE4BF-16CF-E44A-8FE3-94C3799DCABE}" type="datetimeFigureOut">
              <a:rPr kumimoji="1" lang="zh-HK" altLang="en-US" smtClean="0"/>
              <a:t>28/01/26</a:t>
            </a:fld>
            <a:endParaRPr kumimoji="1"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61B55C8-9CC0-4249-0E0F-094A3C664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E5206EB-D54D-9DC8-DF9E-06BD67BFD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1E1E9-9132-B345-ADAA-15FB13B35848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836158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0CE1768-83AD-7A1C-209F-9D6EE5B3F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FC41D88-F157-DBE9-87F4-C54C540473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A007F8B-92E0-5C1A-7A5A-FD772BD099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3516D58-47FD-894C-8046-DBF07D236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AE4BF-16CF-E44A-8FE3-94C3799DCABE}" type="datetimeFigureOut">
              <a:rPr kumimoji="1" lang="zh-HK" altLang="en-US" smtClean="0"/>
              <a:t>28/01/26</a:t>
            </a:fld>
            <a:endParaRPr kumimoji="1"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42F85DE-240A-FE20-12B0-C42C936AD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3124B71-496A-F6BE-6729-8386A46F1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1E1E9-9132-B345-ADAA-15FB13B35848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2337697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17D11B6-F788-412C-CC53-27FD49310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700203D-454C-A280-6CF2-680F56F444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B2875B0-2A70-CDEC-E653-5D8FC2C346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6612919C-682C-194E-38F8-6394E79608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A7AB0D0F-B360-5785-C14A-44BAA46EBE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F62A8B44-9009-6B0F-411D-96EDF31CC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AE4BF-16CF-E44A-8FE3-94C3799DCABE}" type="datetimeFigureOut">
              <a:rPr kumimoji="1" lang="zh-HK" altLang="en-US" smtClean="0"/>
              <a:t>28/01/26</a:t>
            </a:fld>
            <a:endParaRPr kumimoji="1" lang="zh-HK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91726D47-2D89-0BAE-B18A-A8FFF6D68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7442567E-E034-05AE-C85E-FA5CC4DFB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1E1E9-9132-B345-ADAA-15FB13B35848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401301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4A9608C-50CF-DB2C-9940-A72503AEF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654E7EC-2EFF-819B-C678-85113744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AE4BF-16CF-E44A-8FE3-94C3799DCABE}" type="datetimeFigureOut">
              <a:rPr kumimoji="1" lang="zh-HK" altLang="en-US" smtClean="0"/>
              <a:t>28/01/26</a:t>
            </a:fld>
            <a:endParaRPr kumimoji="1"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41AD7C86-BF3C-6CDB-C979-AAAEF7BE6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90A3472B-1654-B1D4-E29D-C444149F7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1E1E9-9132-B345-ADAA-15FB13B35848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1987735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2F4241AE-55D5-FC17-F190-A0FF0FDF7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AE4BF-16CF-E44A-8FE3-94C3799DCABE}" type="datetimeFigureOut">
              <a:rPr kumimoji="1" lang="zh-HK" altLang="en-US" smtClean="0"/>
              <a:t>28/01/26</a:t>
            </a:fld>
            <a:endParaRPr kumimoji="1" lang="zh-HK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80DAEB97-7A31-D672-F2A3-CFFD0A0D3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1ACA455-086C-D8F1-B8D9-6B7711345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1E1E9-9132-B345-ADAA-15FB13B35848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1152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A9F6520-E9AF-5BD5-80E6-24BBB396B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200A5A0-36E7-9F5D-8952-D49F15925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5A56F77F-B499-18C5-7D0A-57E57BA9E1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3D34C1A-6665-BC79-FF62-7C74201E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AE4BF-16CF-E44A-8FE3-94C3799DCABE}" type="datetimeFigureOut">
              <a:rPr kumimoji="1" lang="zh-HK" altLang="en-US" smtClean="0"/>
              <a:t>28/01/26</a:t>
            </a:fld>
            <a:endParaRPr kumimoji="1"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F4776D7-EA01-3C25-1ABF-A757BF3FB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2B4A164-75C5-EBA6-A678-75CA1E28F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1E1E9-9132-B345-ADAA-15FB13B35848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3707068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0F59707-88FF-8A09-08DB-2F6CFC256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6BFDE785-F64E-C070-0AE1-C349D50EFD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0E1DE30-7FA3-6C63-137F-B22941E15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79A210F-E8EF-8FEF-91F6-DFE05823B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AE4BF-16CF-E44A-8FE3-94C3799DCABE}" type="datetimeFigureOut">
              <a:rPr kumimoji="1" lang="zh-HK" altLang="en-US" smtClean="0"/>
              <a:t>28/01/26</a:t>
            </a:fld>
            <a:endParaRPr kumimoji="1"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30911D4-DBD1-2C58-FD5B-C865BDF23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95A4E29-1799-6BC1-9354-A7B9DD4B2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1E1E9-9132-B345-ADAA-15FB13B35848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1517909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89F05CD6-F08C-81B7-0FDE-59395B438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C1099D4-4124-BE38-65E6-786353695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A5694A1-1CD4-5D94-88B3-A31311DFB8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D9AE4BF-16CF-E44A-8FE3-94C3799DCABE}" type="datetimeFigureOut">
              <a:rPr kumimoji="1" lang="zh-HK" altLang="en-US" smtClean="0"/>
              <a:t>28/01/26</a:t>
            </a:fld>
            <a:endParaRPr kumimoji="1"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1EDD828-DEA4-7020-1385-A7FEBBD87C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0A80D56-3A05-7321-CD76-93E762A871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01E1E9-9132-B345-ADAA-15FB13B35848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68535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035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University Graduation Images – Browse 1,073,996 Stock Photos, Vectors, and  Video | Adobe Stock">
            <a:extLst>
              <a:ext uri="{FF2B5EF4-FFF2-40B4-BE49-F238E27FC236}">
                <a16:creationId xmlns:a16="http://schemas.microsoft.com/office/drawing/2014/main" id="{5B32011E-1FD8-DC7D-1FEF-8FC513C3B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"/>
          <a:stretch>
            <a:fillRect/>
          </a:stretch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67749AC-B1F3-7081-27DB-D1F3BCEDB7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5837" y="1122362"/>
            <a:ext cx="10186987" cy="2900518"/>
          </a:xfrm>
        </p:spPr>
        <p:txBody>
          <a:bodyPr>
            <a:normAutofit/>
          </a:bodyPr>
          <a:lstStyle/>
          <a:p>
            <a:r>
              <a:rPr kumimoji="1" lang="en-US" altLang="zh-CN" b="1" dirty="0">
                <a:solidFill>
                  <a:srgbClr val="FFFFFF"/>
                </a:solidFill>
              </a:rPr>
              <a:t>2025-2026</a:t>
            </a:r>
            <a:r>
              <a:rPr kumimoji="1" lang="zh-CN" altLang="en-US" b="1" dirty="0">
                <a:solidFill>
                  <a:srgbClr val="FFFFFF"/>
                </a:solidFill>
              </a:rPr>
              <a:t>年度</a:t>
            </a:r>
            <a:br>
              <a:rPr kumimoji="1" lang="en-US" altLang="zh-CN" b="1" dirty="0">
                <a:solidFill>
                  <a:srgbClr val="FFFFFF"/>
                </a:solidFill>
              </a:rPr>
            </a:br>
            <a:r>
              <a:rPr kumimoji="1" lang="zh-CN" altLang="en-US" b="1" dirty="0">
                <a:solidFill>
                  <a:srgbClr val="FFFFFF"/>
                </a:solidFill>
              </a:rPr>
              <a:t>中三選科講座</a:t>
            </a:r>
            <a:r>
              <a:rPr kumimoji="1" lang="en-US" altLang="zh-CN" b="1" dirty="0">
                <a:solidFill>
                  <a:srgbClr val="FFFFFF"/>
                </a:solidFill>
              </a:rPr>
              <a:t>1</a:t>
            </a:r>
            <a:r>
              <a:rPr kumimoji="1" lang="zh-CN" altLang="en-US" b="1" dirty="0">
                <a:solidFill>
                  <a:srgbClr val="FFFFFF"/>
                </a:solidFill>
              </a:rPr>
              <a:t> </a:t>
            </a:r>
            <a:r>
              <a:rPr kumimoji="1" lang="en-US" altLang="zh-CN" b="1" dirty="0">
                <a:solidFill>
                  <a:srgbClr val="FFFFFF"/>
                </a:solidFill>
              </a:rPr>
              <a:t>–</a:t>
            </a:r>
            <a:r>
              <a:rPr kumimoji="1" lang="zh-CN" altLang="en-US" b="1" dirty="0">
                <a:solidFill>
                  <a:srgbClr val="FFFFFF"/>
                </a:solidFill>
              </a:rPr>
              <a:t> 大學要求</a:t>
            </a:r>
            <a:endParaRPr kumimoji="1" lang="zh-HK" altLang="en-US" b="1" dirty="0">
              <a:solidFill>
                <a:srgbClr val="FFFFFF"/>
              </a:solidFill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785FD66-89B5-DADC-1D95-2C164B7FFA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263"/>
            <a:ext cx="9144000" cy="871536"/>
          </a:xfrm>
        </p:spPr>
        <p:txBody>
          <a:bodyPr>
            <a:normAutofit/>
          </a:bodyPr>
          <a:lstStyle/>
          <a:p>
            <a:r>
              <a:rPr kumimoji="1" lang="zh-CN" altLang="en-US" sz="3000" b="1" dirty="0">
                <a:solidFill>
                  <a:srgbClr val="FFFFFF"/>
                </a:solidFill>
              </a:rPr>
              <a:t> </a:t>
            </a:r>
            <a:r>
              <a:rPr kumimoji="1" lang="en-US" altLang="zh-CN" sz="3000" b="1" dirty="0">
                <a:solidFill>
                  <a:srgbClr val="FFFFFF"/>
                </a:solidFill>
              </a:rPr>
              <a:t>Mr.</a:t>
            </a:r>
            <a:r>
              <a:rPr kumimoji="1" lang="zh-CN" altLang="en-US" sz="3000" b="1" dirty="0">
                <a:solidFill>
                  <a:srgbClr val="FFFFFF"/>
                </a:solidFill>
              </a:rPr>
              <a:t> </a:t>
            </a:r>
            <a:r>
              <a:rPr kumimoji="1" lang="en-US" altLang="zh-CN" sz="3000" b="1" dirty="0">
                <a:solidFill>
                  <a:srgbClr val="FFFFFF"/>
                </a:solidFill>
              </a:rPr>
              <a:t>Sze</a:t>
            </a:r>
            <a:endParaRPr kumimoji="1" lang="zh-HK" altLang="en-US" sz="3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8115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F76FACD4-6983-B91E-5806-CC86E085C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kumimoji="1" lang="zh-HK" altLang="en-US" sz="2800" dirty="0">
                <a:solidFill>
                  <a:schemeClr val="bg1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自資學士課程</a:t>
            </a:r>
            <a:r>
              <a:rPr kumimoji="1" lang="en-US" altLang="zh-CN" sz="2800" dirty="0">
                <a:solidFill>
                  <a:schemeClr val="bg1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&amp;</a:t>
            </a:r>
            <a:r>
              <a:rPr kumimoji="1" lang="zh-CN" altLang="en-US" sz="2800" dirty="0">
                <a:solidFill>
                  <a:schemeClr val="bg1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教資會資助高級文憑課程</a:t>
            </a:r>
            <a:endParaRPr lang="zh-HK" altLang="en-US" sz="2400" kern="1200" dirty="0">
              <a:solidFill>
                <a:schemeClr val="bg1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4D3112FB-7AE0-8DC3-3AD0-68E3791F6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796143"/>
            <a:ext cx="7772400" cy="1461987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5EA776FD-1BEC-BDAD-F681-68FFC3B42E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4371"/>
          <a:stretch/>
        </p:blipFill>
        <p:spPr>
          <a:xfrm>
            <a:off x="3810000" y="3258131"/>
            <a:ext cx="7772400" cy="103628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51CBDE3-F241-92EE-DDE5-BBC4DF939ECE}"/>
              </a:ext>
            </a:extLst>
          </p:cNvPr>
          <p:cNvSpPr/>
          <p:nvPr/>
        </p:nvSpPr>
        <p:spPr>
          <a:xfrm>
            <a:off x="4673600" y="2567709"/>
            <a:ext cx="1645557" cy="69042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FEAEBEE-955D-3A39-0279-BEE42F6986C4}"/>
              </a:ext>
            </a:extLst>
          </p:cNvPr>
          <p:cNvSpPr/>
          <p:nvPr/>
        </p:nvSpPr>
        <p:spPr>
          <a:xfrm>
            <a:off x="5167745" y="3867972"/>
            <a:ext cx="1380837" cy="32533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168167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F76FACD4-6983-B91E-5806-CC86E085C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SSSDP</a:t>
            </a:r>
            <a:r>
              <a:rPr lang="zh-HK" alt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課程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A311AA0D-A895-9C48-DABD-76B0353D03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62"/>
          <a:stretch/>
        </p:blipFill>
        <p:spPr>
          <a:xfrm>
            <a:off x="3537679" y="602043"/>
            <a:ext cx="8639331" cy="5840087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58D3F9C-2C44-0972-E53F-A365AF9B7933}"/>
              </a:ext>
            </a:extLst>
          </p:cNvPr>
          <p:cNvSpPr/>
          <p:nvPr/>
        </p:nvSpPr>
        <p:spPr>
          <a:xfrm>
            <a:off x="4679340" y="1140858"/>
            <a:ext cx="1534886" cy="469031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98622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6" name="Google Shape;464;p4">
            <a:extLst>
              <a:ext uri="{FF2B5EF4-FFF2-40B4-BE49-F238E27FC236}">
                <a16:creationId xmlns:a16="http://schemas.microsoft.com/office/drawing/2014/main" id="{A207AF3F-67DB-E928-69F8-B41A3261EB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1815080"/>
              </p:ext>
            </p:extLst>
          </p:nvPr>
        </p:nvGraphicFramePr>
        <p:xfrm>
          <a:off x="2063551" y="1556793"/>
          <a:ext cx="8317577" cy="4767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標題 1">
            <a:extLst>
              <a:ext uri="{FF2B5EF4-FFF2-40B4-BE49-F238E27FC236}">
                <a16:creationId xmlns:a16="http://schemas.microsoft.com/office/drawing/2014/main" id="{0280C154-9A7C-BA71-1C2C-701C76C3E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9934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zh-HK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選科考慮因素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291E42B-E5D5-922B-BDDD-681A30DE9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kumimoji="1" lang="zh-HK" altLang="en-US" sz="5400" b="1">
                <a:latin typeface="Songti SC" panose="02010600040101010101" pitchFamily="2" charset="-122"/>
                <a:ea typeface="Songti SC" panose="02010600040101010101" pitchFamily="2" charset="-122"/>
              </a:rPr>
              <a:t>講座內容</a:t>
            </a:r>
          </a:p>
        </p:txBody>
      </p:sp>
      <p:sp>
        <p:nvSpPr>
          <p:cNvPr id="205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25E4E66-3B10-33A5-ABFC-53850BCB4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 lnSpcReduction="10000"/>
          </a:bodyPr>
          <a:lstStyle/>
          <a:p>
            <a:r>
              <a:rPr kumimoji="1" lang="zh-HK" altLang="en-US" sz="2200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中三升學途徑</a:t>
            </a:r>
            <a:endParaRPr kumimoji="1" lang="en-US" altLang="zh-HK" sz="2200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r>
              <a:rPr kumimoji="1" lang="zh-HK" altLang="en-US" sz="2200" b="1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入讀一般要求</a:t>
            </a:r>
            <a:endParaRPr kumimoji="1" lang="en-US" altLang="zh-HK" sz="2200" b="1" dirty="0">
              <a:solidFill>
                <a:schemeClr val="accent2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1"/>
            <a:r>
              <a:rPr kumimoji="1" lang="zh-HK" altLang="en-US" sz="2200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各大院校</a:t>
            </a:r>
            <a:endParaRPr kumimoji="1" lang="en-US" altLang="zh-HK" sz="2200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1"/>
            <a:r>
              <a:rPr kumimoji="1" lang="zh-HK" altLang="en-US" sz="2200" b="1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院校常見學院</a:t>
            </a:r>
            <a:endParaRPr kumimoji="1" lang="en-US" altLang="zh-HK" sz="2200" b="1" dirty="0">
              <a:solidFill>
                <a:schemeClr val="accent2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2"/>
            <a:r>
              <a:rPr kumimoji="1" lang="zh-HK" altLang="en-US" sz="1800" b="1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理</a:t>
            </a:r>
            <a:r>
              <a:rPr kumimoji="1" lang="en-US" altLang="zh-CN" sz="1800" b="1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/</a:t>
            </a:r>
            <a:r>
              <a:rPr kumimoji="1" lang="zh-CN" altLang="en-US" sz="1800" b="1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醫</a:t>
            </a:r>
            <a:r>
              <a:rPr kumimoji="1" lang="zh-HK" altLang="en-US" sz="1800" b="1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學院</a:t>
            </a:r>
            <a:endParaRPr kumimoji="1" lang="en-US" altLang="zh-HK" sz="1800" b="1" dirty="0">
              <a:solidFill>
                <a:schemeClr val="accent2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2"/>
            <a:r>
              <a:rPr kumimoji="1" lang="zh-HK" altLang="en-US" sz="1800" b="1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文學院</a:t>
            </a:r>
            <a:endParaRPr kumimoji="1" lang="en-US" altLang="zh-HK" sz="1800" b="1" dirty="0">
              <a:solidFill>
                <a:schemeClr val="accent2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2"/>
            <a:r>
              <a:rPr kumimoji="1" lang="zh-HK" altLang="en-US" sz="1800" b="1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商學院</a:t>
            </a:r>
            <a:endParaRPr kumimoji="1" lang="en-US" altLang="zh-HK" sz="1800" b="1" dirty="0">
              <a:solidFill>
                <a:schemeClr val="accent2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2"/>
            <a:r>
              <a:rPr kumimoji="1" lang="zh-HK" altLang="en-US" sz="1800" b="1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工程學院</a:t>
            </a:r>
            <a:endParaRPr kumimoji="1" lang="en-US" altLang="zh-HK" sz="1800" b="1" dirty="0">
              <a:solidFill>
                <a:schemeClr val="accent2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1"/>
            <a:r>
              <a:rPr kumimoji="1" lang="zh-HK" altLang="en-US" sz="2200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常見迷思</a:t>
            </a:r>
            <a:endParaRPr kumimoji="1" lang="en-US" altLang="zh-HK" sz="2200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1"/>
            <a:r>
              <a:rPr kumimoji="1" lang="zh-HK" altLang="en-US" sz="2200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熱門專業</a:t>
            </a:r>
            <a:endParaRPr kumimoji="1" lang="en-US" altLang="zh-HK" sz="2200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endParaRPr kumimoji="1" lang="zh-HK" altLang="en-US" sz="2200" dirty="0"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pic>
        <p:nvPicPr>
          <p:cNvPr id="2050" name="Picture 2" descr="A Deep Dive into Choice Theory">
            <a:extLst>
              <a:ext uri="{FF2B5EF4-FFF2-40B4-BE49-F238E27FC236}">
                <a16:creationId xmlns:a16="http://schemas.microsoft.com/office/drawing/2014/main" id="{3FAD6DC6-E13A-19E0-C89D-25F7163C0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9" r="21738" b="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206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65D4DE0-BAC8-795C-E3AC-1E1022A92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kumimoji="1" lang="zh-HK" altLang="en-US" sz="26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理學院</a:t>
            </a:r>
          </a:p>
        </p:txBody>
      </p:sp>
      <p:graphicFrame>
        <p:nvGraphicFramePr>
          <p:cNvPr id="4" name="Google Shape;478;p6">
            <a:extLst>
              <a:ext uri="{FF2B5EF4-FFF2-40B4-BE49-F238E27FC236}">
                <a16:creationId xmlns:a16="http://schemas.microsoft.com/office/drawing/2014/main" id="{ED8818EC-31FB-7034-BB56-D882F449CC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3950968"/>
              </p:ext>
            </p:extLst>
          </p:nvPr>
        </p:nvGraphicFramePr>
        <p:xfrm>
          <a:off x="4338224" y="248408"/>
          <a:ext cx="5872576" cy="5700783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18098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25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25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25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25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25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0283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cap="none" spc="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cap="none" spc="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數延</a:t>
                      </a:r>
                      <a:endParaRPr sz="1600" b="1" cap="none" spc="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cap="none" spc="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生物</a:t>
                      </a:r>
                      <a:endParaRPr sz="1600" b="1" cap="none" spc="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cap="none" spc="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化學</a:t>
                      </a:r>
                      <a:endParaRPr sz="1600" b="1" cap="none" spc="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cap="none" spc="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物理</a:t>
                      </a:r>
                      <a:endParaRPr sz="1600" b="1" cap="none" spc="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cap="none" spc="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ICT</a:t>
                      </a:r>
                      <a:endParaRPr sz="1600" b="1" cap="none" spc="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5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cap="none" spc="0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港大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cap="none" spc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600" cap="none" spc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cap="none" spc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600" cap="none" spc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5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cap="none" spc="0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港大</a:t>
                      </a: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(</a:t>
                      </a:r>
                      <a:r>
                        <a:rPr lang="en-US" sz="1600" cap="none" spc="0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教育&amp;理學</a:t>
                      </a: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98764"/>
                  </a:ext>
                </a:extLst>
              </a:tr>
              <a:tr h="3445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cap="none" spc="0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中大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45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HK" alt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cs typeface="Open Sans"/>
                          <a:sym typeface="Open Sans"/>
                        </a:rPr>
                        <a:t>中大</a:t>
                      </a:r>
                      <a:r>
                        <a:rPr lang="zh-CN" alt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cs typeface="Open Sans"/>
                          <a:sym typeface="Open Sans"/>
                        </a:rPr>
                        <a:t> </a:t>
                      </a:r>
                      <a:r>
                        <a:rPr lang="en-US" altLang="zh-CN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cs typeface="Open Sans"/>
                          <a:sym typeface="Open Sans"/>
                        </a:rPr>
                        <a:t>(</a:t>
                      </a:r>
                      <a:r>
                        <a:rPr lang="zh-CN" alt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cs typeface="Open Sans"/>
                          <a:sym typeface="Open Sans"/>
                        </a:rPr>
                        <a:t>教育</a:t>
                      </a:r>
                      <a:r>
                        <a:rPr lang="en-US" altLang="zh-CN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cs typeface="Open Sans"/>
                          <a:sym typeface="Open Sans"/>
                        </a:rPr>
                        <a:t>&amp;</a:t>
                      </a:r>
                      <a:r>
                        <a:rPr lang="zh-CN" alt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cs typeface="Open Sans"/>
                          <a:sym typeface="Open Sans"/>
                        </a:rPr>
                        <a:t>數學</a:t>
                      </a:r>
                      <a:r>
                        <a:rPr lang="en-US" altLang="zh-CN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cs typeface="Open Sans"/>
                          <a:sym typeface="Open Sans"/>
                        </a:rPr>
                        <a:t>)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  <a:tabLst/>
                        <a:defRPr/>
                      </a:pPr>
                      <a:r>
                        <a:rPr lang="en-US" altLang="zh-HK" sz="1600" b="0" u="none" strike="noStrike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○▲</a:t>
                      </a:r>
                      <a:endParaRPr lang="en-US" altLang="zh-HK"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  <a:tabLst/>
                        <a:defRPr/>
                      </a:pPr>
                      <a:r>
                        <a:rPr lang="en-US" altLang="zh-HK" sz="1600" b="0" u="none" strike="noStrike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lang="en-US" altLang="zh-HK"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376485"/>
                  </a:ext>
                </a:extLst>
              </a:tr>
              <a:tr h="3445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cap="none" spc="0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科大</a:t>
                      </a: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600" b="0" i="0" u="none" strike="noStrike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600" b="0" i="0" u="none" strike="noStrike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600" b="0" i="0" u="none" strike="noStrike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600" b="0" i="0" u="none" strike="noStrike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 cap="none" spc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45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HK" alt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理大</a:t>
                      </a:r>
                      <a:r>
                        <a:rPr lang="zh-CN" alt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</a:t>
                      </a:r>
                      <a:r>
                        <a:rPr lang="en-US" altLang="zh-CN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(</a:t>
                      </a:r>
                      <a:r>
                        <a:rPr lang="zh-CN" alt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生物</a:t>
                      </a:r>
                      <a:r>
                        <a:rPr lang="en-US" altLang="zh-CN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&amp;</a:t>
                      </a:r>
                      <a:r>
                        <a:rPr lang="zh-CN" alt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化學</a:t>
                      </a:r>
                      <a:r>
                        <a:rPr lang="en-US" altLang="zh-CN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  <a:tabLst/>
                        <a:defRPr/>
                      </a:pPr>
                      <a:r>
                        <a:rPr lang="en-US" altLang="zh-HK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lang="en-US" altLang="zh-HK"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  <a:tabLst/>
                        <a:defRPr/>
                      </a:pPr>
                      <a:r>
                        <a:rPr lang="en-US" altLang="zh-HK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lang="en-US" altLang="zh-HK"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  <a:tabLst/>
                        <a:defRPr/>
                      </a:pPr>
                      <a:r>
                        <a:rPr lang="en-US" altLang="zh-HK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lang="en-US" altLang="zh-HK"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endParaRPr sz="1600" cap="none" spc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8280225"/>
                  </a:ext>
                </a:extLst>
              </a:tr>
              <a:tr h="3445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HK" alt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理大 </a:t>
                      </a:r>
                      <a:r>
                        <a:rPr lang="en-US" altLang="zh-HK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(</a:t>
                      </a:r>
                      <a:r>
                        <a:rPr lang="zh-HK" alt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食物科技</a:t>
                      </a:r>
                      <a:r>
                        <a:rPr lang="en-US" altLang="zh-HK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lang="zh-HK" altLang="en-US"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  <a:tabLst/>
                        <a:defRPr/>
                      </a:pPr>
                      <a:r>
                        <a:rPr lang="en-US" altLang="zh-CN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lang="en-US" altLang="zh-HK"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  <a:tabLst/>
                        <a:defRPr/>
                      </a:pPr>
                      <a:r>
                        <a:rPr lang="en-US" altLang="zh-CN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lang="en-US" altLang="zh-HK"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  <a:tabLst/>
                        <a:defRPr/>
                      </a:pPr>
                      <a:endParaRPr lang="en-US" altLang="zh-HK"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endParaRPr sz="1600" cap="none" spc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4839455"/>
                  </a:ext>
                </a:extLst>
              </a:tr>
              <a:tr h="3445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cap="none" spc="0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城大</a:t>
                      </a: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(</a:t>
                      </a:r>
                      <a:r>
                        <a:rPr lang="en-US" sz="1600" cap="none" spc="0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化學</a:t>
                      </a: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cap="none" spc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600" cap="none" spc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cap="none" spc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600" cap="none" spc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451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cap="none" spc="0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城大</a:t>
                      </a: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(</a:t>
                      </a:r>
                      <a:r>
                        <a:rPr lang="en-US" sz="1600" cap="none" spc="0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電腦科學</a:t>
                      </a: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 spc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600" b="0" i="0" u="none" strike="noStrike" cap="none" spc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600" b="0" i="0" u="none" strike="noStrike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600" b="0" i="0" u="none" strike="noStrike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600" b="0" i="0" u="none" strike="noStrike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 spc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600" b="0" i="0" u="none" strike="noStrike" cap="none" spc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036772"/>
                  </a:ext>
                </a:extLst>
              </a:tr>
              <a:tr h="34451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cap="none" spc="0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城大</a:t>
                      </a: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(</a:t>
                      </a:r>
                      <a:r>
                        <a:rPr lang="en-US" sz="1600" cap="none" spc="0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計算數學</a:t>
                      </a: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600" b="0" i="0" u="none" strike="noStrike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600" b="0" i="0" u="none" strike="noStrike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 spc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600" b="0" i="0" u="none" strike="noStrike" cap="none" spc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600" b="0" i="0" u="none" strike="noStrike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cap="none" spc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600" cap="none" spc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5765590"/>
                  </a:ext>
                </a:extLst>
              </a:tr>
              <a:tr h="34451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zh-HK" alt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城大</a:t>
                      </a:r>
                      <a:r>
                        <a:rPr lang="zh-CN" alt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</a:t>
                      </a:r>
                      <a:r>
                        <a:rPr lang="en-US" altLang="zh-CN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(</a:t>
                      </a:r>
                      <a:r>
                        <a:rPr lang="zh-CN" alt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生物科學</a:t>
                      </a:r>
                      <a:r>
                        <a:rPr lang="en-US" altLang="zh-CN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600" b="0" i="0" u="none" strike="noStrike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600" b="0" i="0" u="none" strike="noStrike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600" b="0" i="0" u="none" strike="noStrike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600" b="0" i="0" u="none" strike="noStrike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  <a:tabLst/>
                        <a:defRPr/>
                      </a:pPr>
                      <a:r>
                        <a:rPr lang="en-US" altLang="zh-HK" sz="1600" b="0" u="none" strike="noStrike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lang="en-US" altLang="zh-HK" sz="1600" b="0" i="0" u="none" strike="noStrike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8903817"/>
                  </a:ext>
                </a:extLst>
              </a:tr>
              <a:tr h="3445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cap="none" spc="0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浸大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cap="none" spc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 cap="none" spc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cap="none" spc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 cap="none" spc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2952778"/>
                  </a:ext>
                </a:extLst>
              </a:tr>
              <a:tr h="3445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cap="none" spc="0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教大</a:t>
                      </a: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(</a:t>
                      </a:r>
                      <a:r>
                        <a:rPr lang="en-US" sz="1600" cap="none" spc="0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科學教育</a:t>
                      </a: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2191175"/>
                  </a:ext>
                </a:extLst>
              </a:tr>
              <a:tr h="3445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cap="none" spc="0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教大</a:t>
                      </a: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(</a:t>
                      </a:r>
                      <a:r>
                        <a:rPr lang="en-US" sz="1600" cap="none" spc="0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小數教育</a:t>
                      </a:r>
                      <a:r>
                        <a:rPr lang="en-US" sz="1600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altLang="zh-HK" sz="1600" b="0" u="none" strike="noStrike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○▲</a:t>
                      </a: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K" sz="1600" b="0" u="none" strike="noStrike" cap="none" spc="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lang="en-US" altLang="zh-HK"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cap="none" spc="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4226" marR="94226" marT="87472" marB="471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083683"/>
                  </a:ext>
                </a:extLst>
              </a:tr>
            </a:tbl>
          </a:graphicData>
        </a:graphic>
      </p:graphicFrame>
      <p:pic>
        <p:nvPicPr>
          <p:cNvPr id="7" name="圖片 6">
            <a:extLst>
              <a:ext uri="{FF2B5EF4-FFF2-40B4-BE49-F238E27FC236}">
                <a16:creationId xmlns:a16="http://schemas.microsoft.com/office/drawing/2014/main" id="{586AA759-AB8C-EC0A-4981-DD4D2BF63F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9600" y="6197599"/>
            <a:ext cx="39624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752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45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F76FACD4-6983-B91E-5806-CC86E085C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HK" altLang="en-US" sz="26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醫學院及</a:t>
            </a:r>
            <a:br>
              <a:rPr lang="en-US" altLang="zh-HK" sz="26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</a:br>
            <a:r>
              <a:rPr lang="zh-HK" altLang="en-US" sz="26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相關專業</a:t>
            </a:r>
            <a:br>
              <a:rPr lang="en-US" altLang="zh-HK" sz="26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</a:br>
            <a:r>
              <a:rPr lang="en-US" altLang="zh-CN" sz="26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(1)</a:t>
            </a:r>
            <a:endParaRPr lang="zh-HK" altLang="en-US" sz="2600" b="1" kern="1200" dirty="0">
              <a:solidFill>
                <a:srgbClr val="FFFFFF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graphicFrame>
        <p:nvGraphicFramePr>
          <p:cNvPr id="4" name="Google Shape;485;p7">
            <a:extLst>
              <a:ext uri="{FF2B5EF4-FFF2-40B4-BE49-F238E27FC236}">
                <a16:creationId xmlns:a16="http://schemas.microsoft.com/office/drawing/2014/main" id="{54FBFB1B-7C20-53C1-2CC0-C5434D974A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9039524"/>
              </p:ext>
            </p:extLst>
          </p:nvPr>
        </p:nvGraphicFramePr>
        <p:xfrm>
          <a:off x="4309218" y="705025"/>
          <a:ext cx="5659076" cy="5192725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2619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32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3272">
                  <a:extLst>
                    <a:ext uri="{9D8B030D-6E8A-4147-A177-3AD203B41FA5}">
                      <a16:colId xmlns:a16="http://schemas.microsoft.com/office/drawing/2014/main" val="4141630042"/>
                    </a:ext>
                  </a:extLst>
                </a:gridCol>
                <a:gridCol w="1013272">
                  <a:extLst>
                    <a:ext uri="{9D8B030D-6E8A-4147-A177-3AD203B41FA5}">
                      <a16:colId xmlns:a16="http://schemas.microsoft.com/office/drawing/2014/main" val="1585113891"/>
                    </a:ext>
                  </a:extLst>
                </a:gridCol>
              </a:tblGrid>
              <a:tr h="433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生物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化學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物理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港大</a:t>
                      </a: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(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內外全科醫學士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K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lang="en-US" altLang="zh-HK"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港大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(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牙醫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b="0" u="none" strike="noStrike" cap="none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b="0" u="none" strike="noStrike" cap="none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港大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(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中醫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b="0" u="none" strike="noStrike" cap="none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600" b="0" i="0" u="none" strike="noStrike" cap="none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b="0" u="none" strike="noStrike" cap="none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600" b="0" i="0" u="none" strike="noStrike" cap="none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b="0" u="none" strike="noStrike" cap="none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600" b="0" i="0" u="none" strike="noStrike" cap="none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港大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(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藥劑學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 b="0" i="0" u="none" strike="noStrike" cap="none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b="0" u="none" strike="noStrike" cap="none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600" b="0" i="0" u="none" strike="noStrike" cap="none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20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港大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(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生物醫學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港大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(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護理學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zh-HK" altLang="en-US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HK" altLang="en-US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HK" altLang="en-US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中大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(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內外全科醫學士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b="0" u="none" strike="noStrike" cap="none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✓+</a:t>
                      </a:r>
                      <a:endParaRPr sz="1600" b="0" i="0" u="none" strike="noStrike" cap="none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✓+</a:t>
                      </a:r>
                      <a:endParaRPr sz="1600" b="0" i="0" u="none" strike="noStrike" cap="none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endParaRPr sz="1600" b="0" i="0" u="none" strike="noStrike" cap="none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中大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(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中醫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中大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(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藥劑學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</a:rPr>
                        <a:t>+</a:t>
                      </a:r>
                      <a:endParaRPr lang="zh-HK" altLang="en-US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中大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(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護理學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r>
                        <a:rPr lang="en-US" sz="1600" b="0" u="none" strike="noStrike" cap="none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r>
                        <a:rPr lang="en-US" sz="1600" b="0" u="none" strike="noStrike" cap="none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r>
                        <a:rPr lang="en-US" sz="1600" b="0" u="none" strike="noStrike" cap="none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中大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(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生物醫學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  <a:defRPr/>
                      </a:pPr>
                      <a:r>
                        <a:rPr lang="en-US" altLang="zh-HK" sz="1600" b="0" u="none" strike="noStrike" cap="none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lang="en-US" altLang="zh-HK"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  <a:tabLst/>
                        <a:defRPr/>
                      </a:pPr>
                      <a:r>
                        <a:rPr lang="en-US" altLang="zh-HK" sz="1600" b="0" u="none" strike="noStrike" cap="none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lang="en-US" altLang="zh-HK"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6" name="圖片 5">
            <a:extLst>
              <a:ext uri="{FF2B5EF4-FFF2-40B4-BE49-F238E27FC236}">
                <a16:creationId xmlns:a16="http://schemas.microsoft.com/office/drawing/2014/main" id="{A4F8F148-E41F-5A36-9442-59792A0A3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9600" y="6197599"/>
            <a:ext cx="39624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37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45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F76FACD4-6983-B91E-5806-CC86E085C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HK" altLang="en-US" sz="26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醫學院及</a:t>
            </a:r>
            <a:br>
              <a:rPr lang="en-US" altLang="zh-HK" sz="26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</a:br>
            <a:r>
              <a:rPr lang="zh-HK" altLang="en-US" sz="26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相關專業</a:t>
            </a:r>
            <a:br>
              <a:rPr lang="en-US" altLang="zh-HK" sz="26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</a:br>
            <a:r>
              <a:rPr lang="en-US" altLang="zh-CN" sz="26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(2)</a:t>
            </a:r>
            <a:endParaRPr lang="zh-HK" altLang="en-US" sz="2600" b="1" kern="1200" dirty="0">
              <a:solidFill>
                <a:srgbClr val="FFFFFF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753458D-187B-395C-F9B3-0495D1959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9600" y="6197599"/>
            <a:ext cx="3962400" cy="660400"/>
          </a:xfrm>
          <a:prstGeom prst="rect">
            <a:avLst/>
          </a:prstGeom>
        </p:spPr>
      </p:pic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220252C-FFB0-AA2B-51C8-849B41F491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6918447"/>
              </p:ext>
            </p:extLst>
          </p:nvPr>
        </p:nvGraphicFramePr>
        <p:xfrm>
          <a:off x="4223493" y="788039"/>
          <a:ext cx="5771964" cy="5030910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2080269">
                  <a:extLst>
                    <a:ext uri="{9D8B030D-6E8A-4147-A177-3AD203B41FA5}">
                      <a16:colId xmlns:a16="http://schemas.microsoft.com/office/drawing/2014/main" val="3195279861"/>
                    </a:ext>
                  </a:extLst>
                </a:gridCol>
                <a:gridCol w="738339">
                  <a:extLst>
                    <a:ext uri="{9D8B030D-6E8A-4147-A177-3AD203B41FA5}">
                      <a16:colId xmlns:a16="http://schemas.microsoft.com/office/drawing/2014/main" val="2723027863"/>
                    </a:ext>
                  </a:extLst>
                </a:gridCol>
                <a:gridCol w="738339">
                  <a:extLst>
                    <a:ext uri="{9D8B030D-6E8A-4147-A177-3AD203B41FA5}">
                      <a16:colId xmlns:a16="http://schemas.microsoft.com/office/drawing/2014/main" val="1897146876"/>
                    </a:ext>
                  </a:extLst>
                </a:gridCol>
                <a:gridCol w="738339">
                  <a:extLst>
                    <a:ext uri="{9D8B030D-6E8A-4147-A177-3AD203B41FA5}">
                      <a16:colId xmlns:a16="http://schemas.microsoft.com/office/drawing/2014/main" val="4258019825"/>
                    </a:ext>
                  </a:extLst>
                </a:gridCol>
                <a:gridCol w="738339">
                  <a:extLst>
                    <a:ext uri="{9D8B030D-6E8A-4147-A177-3AD203B41FA5}">
                      <a16:colId xmlns:a16="http://schemas.microsoft.com/office/drawing/2014/main" val="2180741385"/>
                    </a:ext>
                  </a:extLst>
                </a:gridCol>
                <a:gridCol w="738339">
                  <a:extLst>
                    <a:ext uri="{9D8B030D-6E8A-4147-A177-3AD203B41FA5}">
                      <a16:colId xmlns:a16="http://schemas.microsoft.com/office/drawing/2014/main" val="639859380"/>
                    </a:ext>
                  </a:extLst>
                </a:gridCol>
              </a:tblGrid>
              <a:tr h="433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數延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生物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化學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物理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ICT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0045345"/>
                  </a:ext>
                </a:extLst>
              </a:tr>
              <a:tr h="436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理大 (視光學)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175381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理大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(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醫療化驗科學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2289387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理大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(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放射學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0817292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理大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(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職業治療學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3973331"/>
                  </a:ext>
                </a:extLst>
              </a:tr>
              <a:tr h="422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理大 (物理治療學)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7805031"/>
                  </a:ext>
                </a:extLst>
              </a:tr>
              <a:tr h="422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理大 (護理學)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7503111"/>
                  </a:ext>
                </a:extLst>
              </a:tr>
              <a:tr h="422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理大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(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精神健康護理學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1723836"/>
                  </a:ext>
                </a:extLst>
              </a:tr>
              <a:tr h="422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浸大 (中醫學)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600" b="0" u="none" strike="noStrike" cap="none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○▲</a:t>
                      </a:r>
                      <a:endParaRPr sz="1600" b="0" i="0" u="none" strike="noStrike" cap="none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9750996"/>
                  </a:ext>
                </a:extLst>
              </a:tr>
              <a:tr h="422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浸大 (中醫及生物醫學)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9231368"/>
                  </a:ext>
                </a:extLst>
              </a:tr>
              <a:tr h="422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城大 (獸醫學)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zh-HK" alt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cs typeface="Open Sans"/>
                          <a:sym typeface="Open Sans"/>
                        </a:rPr>
                        <a:t>○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zh-HK" alt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cs typeface="Open Sans"/>
                          <a:sym typeface="Open Sans"/>
                        </a:rPr>
                        <a:t>○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88869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2256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45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F76FACD4-6983-B91E-5806-CC86E085C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HK" altLang="en-US" sz="26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醫學院及</a:t>
            </a:r>
            <a:br>
              <a:rPr lang="en-US" altLang="zh-HK" sz="26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</a:br>
            <a:r>
              <a:rPr lang="zh-HK" altLang="en-US" sz="26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相關專業</a:t>
            </a:r>
            <a:br>
              <a:rPr lang="en-US" altLang="zh-HK" sz="26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</a:br>
            <a:r>
              <a:rPr lang="en-US" altLang="zh-CN" sz="26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(3)</a:t>
            </a:r>
            <a:endParaRPr lang="zh-HK" altLang="en-US" sz="2600" b="1" kern="1200" dirty="0">
              <a:solidFill>
                <a:srgbClr val="FFFFFF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28A4881-50FA-BF45-AA25-06F5A7222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9600" y="6197599"/>
            <a:ext cx="3962400" cy="660400"/>
          </a:xfrm>
          <a:prstGeom prst="rect">
            <a:avLst/>
          </a:prstGeom>
        </p:spPr>
      </p:pic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86A232CF-A329-53F1-5B58-98EB6A5F9D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5357102"/>
              </p:ext>
            </p:extLst>
          </p:nvPr>
        </p:nvGraphicFramePr>
        <p:xfrm>
          <a:off x="4251657" y="1077650"/>
          <a:ext cx="5699168" cy="4702700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3033053">
                  <a:extLst>
                    <a:ext uri="{9D8B030D-6E8A-4147-A177-3AD203B41FA5}">
                      <a16:colId xmlns:a16="http://schemas.microsoft.com/office/drawing/2014/main" val="3114658492"/>
                    </a:ext>
                  </a:extLst>
                </a:gridCol>
                <a:gridCol w="888705">
                  <a:extLst>
                    <a:ext uri="{9D8B030D-6E8A-4147-A177-3AD203B41FA5}">
                      <a16:colId xmlns:a16="http://schemas.microsoft.com/office/drawing/2014/main" val="3902577725"/>
                    </a:ext>
                  </a:extLst>
                </a:gridCol>
                <a:gridCol w="888705">
                  <a:extLst>
                    <a:ext uri="{9D8B030D-6E8A-4147-A177-3AD203B41FA5}">
                      <a16:colId xmlns:a16="http://schemas.microsoft.com/office/drawing/2014/main" val="1851221954"/>
                    </a:ext>
                  </a:extLst>
                </a:gridCol>
                <a:gridCol w="888705">
                  <a:extLst>
                    <a:ext uri="{9D8B030D-6E8A-4147-A177-3AD203B41FA5}">
                      <a16:colId xmlns:a16="http://schemas.microsoft.com/office/drawing/2014/main" val="293314880"/>
                    </a:ext>
                  </a:extLst>
                </a:gridCol>
              </a:tblGrid>
              <a:tr h="433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生物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化學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物理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6821101"/>
                  </a:ext>
                </a:extLst>
              </a:tr>
              <a:tr h="436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明愛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(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護理學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529453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明愛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(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物理治療學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6870280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都大 (護理學普通科)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600" b="0" i="0" u="none" strike="noStrike" cap="none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600" b="0" i="0" u="none" strike="noStrike" cap="none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600" b="0" i="0" u="none" strike="noStrike" cap="none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5067992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都大 (護理學精神科)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600" b="0" i="0" u="none" strike="noStrike" cap="none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600" b="0" i="0" u="none" strike="noStrike" cap="none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600" b="0" i="0" u="none" strike="noStrike" cap="none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6181321"/>
                  </a:ext>
                </a:extLst>
              </a:tr>
              <a:tr h="422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都大 (物理治療學)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68656"/>
                  </a:ext>
                </a:extLst>
              </a:tr>
              <a:tr h="422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都大 (醫療化驗科學)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826673"/>
                  </a:ext>
                </a:extLst>
              </a:tr>
              <a:tr h="422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東華 (醫療化驗科學)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2219173"/>
                  </a:ext>
                </a:extLst>
              </a:tr>
              <a:tr h="422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東華 (放射治療學)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✓+</a:t>
                      </a: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4503919"/>
                  </a:ext>
                </a:extLst>
              </a:tr>
              <a:tr h="422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東華 (職業治療學)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2573382"/>
                  </a:ext>
                </a:extLst>
              </a:tr>
              <a:tr h="422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東華 (物理治療學)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15694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2271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528;p13">
            <a:extLst>
              <a:ext uri="{FF2B5EF4-FFF2-40B4-BE49-F238E27FC236}">
                <a16:creationId xmlns:a16="http://schemas.microsoft.com/office/drawing/2014/main" id="{E892806A-0143-11E1-8967-307D037269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7865943"/>
              </p:ext>
            </p:extLst>
          </p:nvPr>
        </p:nvGraphicFramePr>
        <p:xfrm>
          <a:off x="3631704" y="1440302"/>
          <a:ext cx="8321024" cy="3684190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2834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59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59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59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59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026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3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數延</a:t>
                      </a:r>
                      <a:endParaRPr sz="18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生物</a:t>
                      </a:r>
                      <a:endParaRPr sz="18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化學</a:t>
                      </a:r>
                      <a:endParaRPr sz="18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物理</a:t>
                      </a:r>
                      <a:endParaRPr sz="18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其他</a:t>
                      </a:r>
                      <a:endParaRPr sz="18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港大BSc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(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計量金融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zh-HK" altLang="en-US" sz="180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cs typeface="Open Sans"/>
                          <a:sym typeface="Open Sans"/>
                        </a:rPr>
                        <a:t>○</a:t>
                      </a:r>
                      <a:endParaRPr sz="180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港大BSc (精算學)</a:t>
                      </a:r>
                      <a:endParaRPr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zh-HK" altLang="en-US" sz="180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cs typeface="Open Sans"/>
                          <a:sym typeface="Open Sans"/>
                        </a:rPr>
                        <a:t>○</a:t>
                      </a:r>
                      <a:endParaRPr sz="180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港大BSc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(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營銷分析及科技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 (</a:t>
                      </a:r>
                      <a:r>
                        <a:rPr lang="en-US" sz="1800" b="0" u="none" strike="noStrike" cap="none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經企資</a:t>
                      </a:r>
                      <a:r>
                        <a:rPr lang="en-US" sz="1800" b="0" u="none" strike="noStrike" cap="none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80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港大BBA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(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商業分析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800" b="0" i="0" u="none" strike="noStrike" cap="none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 (ICT)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20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中大 (金融科技學)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+▲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+▲</a:t>
                      </a: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+▲</a:t>
                      </a: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+▲</a:t>
                      </a: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+▲ (</a:t>
                      </a:r>
                      <a:r>
                        <a:rPr lang="en-US" altLang="zh-HK" sz="1800" b="0" u="none" strike="noStrike" cap="none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經企資</a:t>
                      </a:r>
                      <a:r>
                        <a:rPr lang="en-US" sz="1800" b="0" u="none" strike="noStrike" cap="none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800" b="0" i="0" u="none" strike="noStrike" cap="none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中大 (風險管理科學)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u="none" strike="noStrike" cap="none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○▲</a:t>
                      </a:r>
                      <a:endParaRPr sz="180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科大BBA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(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金融學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80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80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 (</a:t>
                      </a:r>
                      <a:r>
                        <a:rPr lang="en-US" sz="1800" b="0" u="none" strike="noStrike" cap="none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經濟</a:t>
                      </a:r>
                      <a:r>
                        <a:rPr lang="en-US" sz="1800" b="0" u="none" strike="noStrike" cap="none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80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圖片 2">
            <a:extLst>
              <a:ext uri="{FF2B5EF4-FFF2-40B4-BE49-F238E27FC236}">
                <a16:creationId xmlns:a16="http://schemas.microsoft.com/office/drawing/2014/main" id="{5CF286AE-A286-F695-47D6-B486AF2805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9600" y="6197599"/>
            <a:ext cx="3962400" cy="6604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46830982-F174-CA86-58C6-4DA1CE4A9388}"/>
              </a:ext>
            </a:extLst>
          </p:cNvPr>
          <p:cNvSpPr/>
          <p:nvPr/>
        </p:nvSpPr>
        <p:spPr>
          <a:xfrm>
            <a:off x="0" y="0"/>
            <a:ext cx="2013557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F76FACD4-6983-B91E-5806-CC86E085C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HK" altLang="en-US" sz="26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商學院</a:t>
            </a:r>
            <a:endParaRPr lang="en-US" altLang="zh-HK" sz="2600" b="1" kern="1200" dirty="0">
              <a:solidFill>
                <a:srgbClr val="FFFFFF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550977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A7B5E43-5EAC-4BB9-1AF4-C11D03E38843}"/>
              </a:ext>
            </a:extLst>
          </p:cNvPr>
          <p:cNvSpPr/>
          <p:nvPr/>
        </p:nvSpPr>
        <p:spPr>
          <a:xfrm>
            <a:off x="0" y="0"/>
            <a:ext cx="2013557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  <p:sp>
        <p:nvSpPr>
          <p:cNvPr id="7" name="Google Shape;530;p13">
            <a:extLst>
              <a:ext uri="{FF2B5EF4-FFF2-40B4-BE49-F238E27FC236}">
                <a16:creationId xmlns:a16="http://schemas.microsoft.com/office/drawing/2014/main" id="{2B84EF5C-835D-15B9-63C1-6FE6F747FF89}"/>
              </a:ext>
            </a:extLst>
          </p:cNvPr>
          <p:cNvSpPr txBox="1"/>
          <p:nvPr/>
        </p:nvSpPr>
        <p:spPr>
          <a:xfrm>
            <a:off x="3649633" y="464347"/>
            <a:ext cx="7902287" cy="618626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17365D"/>
              </a:buClr>
              <a:buSzPts val="2000"/>
            </a:pPr>
            <a:r>
              <a:rPr lang="zh-CN" altLang="en-US" sz="3800" b="1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！！！重要事項！！！</a:t>
            </a:r>
            <a:endParaRPr lang="en-US" altLang="zh-CN" sz="3800" b="1" dirty="0">
              <a:latin typeface="Songti SC" panose="02010600040101010101" pitchFamily="2" charset="-122"/>
              <a:ea typeface="Songti SC" panose="02010600040101010101" pitchFamily="2" charset="-122"/>
              <a:cs typeface="Open Sans"/>
              <a:sym typeface="Open Sans"/>
            </a:endParaRPr>
          </a:p>
          <a:p>
            <a:pPr algn="ctr">
              <a:buClr>
                <a:srgbClr val="17365D"/>
              </a:buClr>
              <a:buSzPts val="2000"/>
            </a:pPr>
            <a:endParaRPr lang="en-US" altLang="zh-CN" sz="2400" b="1" dirty="0">
              <a:latin typeface="Songti SC" panose="02010600040101010101" pitchFamily="2" charset="-122"/>
              <a:ea typeface="Songti SC" panose="02010600040101010101" pitchFamily="2" charset="-122"/>
              <a:cs typeface="Open Sans"/>
              <a:sym typeface="Open Sans"/>
            </a:endParaRPr>
          </a:p>
          <a:p>
            <a:pPr marL="342900" indent="-342900" algn="just">
              <a:buClr>
                <a:srgbClr val="17365D"/>
              </a:buClr>
              <a:buSzPts val="2000"/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其他大多數工商管理課程：</a:t>
            </a:r>
            <a:r>
              <a:rPr lang="zh-CN" altLang="en-US" sz="2400" b="1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沒有指定選修科目！</a:t>
            </a:r>
            <a:endParaRPr lang="en-US" altLang="zh-CN" sz="2400" dirty="0">
              <a:solidFill>
                <a:srgbClr val="C00000"/>
              </a:solidFill>
              <a:latin typeface="Songti SC" panose="02010600040101010101" pitchFamily="2" charset="-122"/>
              <a:ea typeface="Songti SC" panose="02010600040101010101" pitchFamily="2" charset="-122"/>
              <a:cs typeface="Open Sans"/>
              <a:sym typeface="Open Sans"/>
            </a:endParaRPr>
          </a:p>
          <a:p>
            <a:pPr marL="800100" lvl="1" indent="-342900" algn="just">
              <a:buClr>
                <a:srgbClr val="17365D"/>
              </a:buClr>
              <a:buSzPts val="2000"/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E.g.</a:t>
            </a:r>
            <a:r>
              <a:rPr lang="zh-CN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 城大</a:t>
            </a:r>
            <a:r>
              <a:rPr lang="en-US" altLang="zh-CN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BBA,</a:t>
            </a:r>
            <a:r>
              <a:rPr lang="zh-CN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 理大</a:t>
            </a:r>
            <a:r>
              <a:rPr lang="en-US" altLang="zh-CN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BBA</a:t>
            </a:r>
            <a:endParaRPr lang="zh-CN" altLang="en-US" sz="2400" b="1" dirty="0">
              <a:highlight>
                <a:srgbClr val="FFFF00"/>
              </a:highlight>
              <a:latin typeface="Songti SC" panose="02010600040101010101" pitchFamily="2" charset="-122"/>
              <a:ea typeface="Songti SC" panose="02010600040101010101" pitchFamily="2" charset="-122"/>
              <a:cs typeface="Open Sans"/>
              <a:sym typeface="Open Sans"/>
            </a:endParaRPr>
          </a:p>
          <a:p>
            <a:pPr marL="342900" indent="-342900" algn="just">
              <a:spcBef>
                <a:spcPts val="400"/>
              </a:spcBef>
              <a:buClr>
                <a:srgbClr val="17365D"/>
              </a:buClr>
              <a:buSzPts val="2000"/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極度注重</a:t>
            </a:r>
            <a:r>
              <a:rPr lang="zh-CN" altLang="en-US" sz="2400" b="1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英文及數學</a:t>
            </a:r>
            <a:r>
              <a:rPr lang="en-US" altLang="zh-CN" sz="2400" b="1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(</a:t>
            </a:r>
            <a:r>
              <a:rPr lang="zh-CN" altLang="en-US" sz="2400" b="1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必修部分</a:t>
            </a:r>
            <a:r>
              <a:rPr lang="en-US" altLang="zh-CN" sz="2400" b="1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)</a:t>
            </a:r>
            <a:r>
              <a:rPr lang="zh-CN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的成績</a:t>
            </a:r>
          </a:p>
          <a:p>
            <a:pPr marL="800100" lvl="1" indent="-342900" algn="just">
              <a:spcBef>
                <a:spcPts val="400"/>
              </a:spcBef>
              <a:buClr>
                <a:srgbClr val="17365D"/>
              </a:buClr>
              <a:buSzPts val="2000"/>
              <a:buFont typeface="Arial"/>
              <a:buChar char="•"/>
            </a:pPr>
            <a:r>
              <a:rPr lang="en-US" altLang="zh-CN" sz="2400" dirty="0">
                <a:highlight>
                  <a:srgbClr val="C0C0C0"/>
                </a:highlight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E.g.</a:t>
            </a:r>
            <a:r>
              <a:rPr lang="zh-CN" altLang="en-US" sz="2400" dirty="0">
                <a:highlight>
                  <a:srgbClr val="C0C0C0"/>
                </a:highlight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 港大</a:t>
            </a:r>
            <a:r>
              <a:rPr lang="en-US" altLang="zh-CN" sz="2400" dirty="0">
                <a:highlight>
                  <a:srgbClr val="C0C0C0"/>
                </a:highlight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BBA</a:t>
            </a:r>
            <a:r>
              <a:rPr lang="zh-CN" altLang="en-US" sz="2400" dirty="0">
                <a:highlight>
                  <a:srgbClr val="C0C0C0"/>
                </a:highlight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 </a:t>
            </a:r>
            <a:endParaRPr lang="en-US" altLang="zh-CN" sz="2400" dirty="0">
              <a:highlight>
                <a:srgbClr val="C0C0C0"/>
              </a:highlight>
              <a:latin typeface="Songti SC" panose="02010600040101010101" pitchFamily="2" charset="-122"/>
              <a:ea typeface="Songti SC" panose="02010600040101010101" pitchFamily="2" charset="-122"/>
              <a:cs typeface="Open Sans"/>
              <a:sym typeface="Open Sans"/>
            </a:endParaRPr>
          </a:p>
          <a:p>
            <a:pPr marL="1257300" lvl="2" indent="-342900" algn="just">
              <a:spcBef>
                <a:spcPts val="400"/>
              </a:spcBef>
              <a:buClr>
                <a:srgbClr val="17365D"/>
              </a:buClr>
              <a:buSzPts val="2000"/>
              <a:buFont typeface="Arial"/>
              <a:buChar char="•"/>
            </a:pPr>
            <a:r>
              <a:rPr lang="en-US" altLang="zh-CN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Wingdings" pitchFamily="2" charset="2"/>
              </a:rPr>
              <a:t></a:t>
            </a:r>
            <a:r>
              <a:rPr lang="zh-CN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Wingdings" pitchFamily="2" charset="2"/>
              </a:rPr>
              <a:t> 英文至少</a:t>
            </a:r>
            <a:r>
              <a:rPr lang="en-US" altLang="zh-CN" sz="3200" b="1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Wingdings" pitchFamily="2" charset="2"/>
              </a:rPr>
              <a:t>Lv4</a:t>
            </a:r>
            <a:endParaRPr lang="en-US" altLang="zh-CN" sz="2400" b="1" dirty="0">
              <a:solidFill>
                <a:srgbClr val="C00000"/>
              </a:solidFill>
              <a:latin typeface="Songti SC" panose="02010600040101010101" pitchFamily="2" charset="-122"/>
              <a:ea typeface="Songti SC" panose="02010600040101010101" pitchFamily="2" charset="-122"/>
              <a:cs typeface="Open Sans"/>
              <a:sym typeface="Wingdings" pitchFamily="2" charset="2"/>
            </a:endParaRPr>
          </a:p>
          <a:p>
            <a:pPr marL="1257300" lvl="2" indent="-342900" algn="just">
              <a:spcBef>
                <a:spcPts val="400"/>
              </a:spcBef>
              <a:buClr>
                <a:srgbClr val="17365D"/>
              </a:buClr>
              <a:buSzPts val="2000"/>
              <a:buFont typeface="Arial"/>
              <a:buChar char="•"/>
            </a:pPr>
            <a:r>
              <a:rPr lang="en-US" altLang="zh-CN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Wingdings" pitchFamily="2" charset="2"/>
              </a:rPr>
              <a:t></a:t>
            </a:r>
            <a:r>
              <a:rPr lang="zh-CN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Wingdings" pitchFamily="2" charset="2"/>
              </a:rPr>
              <a:t> </a:t>
            </a:r>
            <a:r>
              <a:rPr lang="en-US" altLang="zh-CN" sz="3200" b="1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Wingdings" pitchFamily="2" charset="2"/>
              </a:rPr>
              <a:t>1.5</a:t>
            </a:r>
            <a:r>
              <a:rPr lang="en-US" altLang="zh-CN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Wingdings" pitchFamily="2" charset="2"/>
              </a:rPr>
              <a:t> x </a:t>
            </a:r>
            <a:r>
              <a:rPr lang="zh-CN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Wingdings" pitchFamily="2" charset="2"/>
              </a:rPr>
              <a:t>英文</a:t>
            </a:r>
            <a:r>
              <a:rPr lang="en-US" altLang="zh-CN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Wingdings" pitchFamily="2" charset="2"/>
              </a:rPr>
              <a:t> + </a:t>
            </a:r>
            <a:r>
              <a:rPr lang="en-US" altLang="zh-CN" sz="3200" b="1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Wingdings" pitchFamily="2" charset="2"/>
              </a:rPr>
              <a:t>1.5</a:t>
            </a:r>
            <a:r>
              <a:rPr lang="en-US" altLang="zh-CN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Wingdings" pitchFamily="2" charset="2"/>
              </a:rPr>
              <a:t> x </a:t>
            </a:r>
            <a:r>
              <a:rPr lang="zh-CN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Wingdings" pitchFamily="2" charset="2"/>
              </a:rPr>
              <a:t>數學</a:t>
            </a:r>
            <a:endParaRPr lang="en-US" altLang="zh-CN" sz="2400" dirty="0">
              <a:latin typeface="Songti SC" panose="02010600040101010101" pitchFamily="2" charset="-122"/>
              <a:ea typeface="Songti SC" panose="02010600040101010101" pitchFamily="2" charset="-122"/>
              <a:cs typeface="Open Sans"/>
              <a:sym typeface="Wingdings" pitchFamily="2" charset="2"/>
            </a:endParaRPr>
          </a:p>
          <a:p>
            <a:pPr marL="800100" lvl="1" indent="-342900" algn="just">
              <a:spcBef>
                <a:spcPts val="400"/>
              </a:spcBef>
              <a:buClr>
                <a:srgbClr val="17365D"/>
              </a:buClr>
              <a:buSzPts val="2000"/>
              <a:buFont typeface="Arial"/>
              <a:buChar char="•"/>
            </a:pPr>
            <a:r>
              <a:rPr lang="en-US" altLang="zh-CN" sz="2400" dirty="0">
                <a:highlight>
                  <a:srgbClr val="C0C0C0"/>
                </a:highlight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E.g.</a:t>
            </a:r>
            <a:r>
              <a:rPr lang="zh-CN" altLang="en-US" sz="2400" dirty="0">
                <a:highlight>
                  <a:srgbClr val="C0C0C0"/>
                </a:highlight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 科大</a:t>
            </a:r>
            <a:r>
              <a:rPr lang="en-US" altLang="zh-CN" sz="2400" dirty="0">
                <a:highlight>
                  <a:srgbClr val="C0C0C0"/>
                </a:highlight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BBA</a:t>
            </a:r>
            <a:r>
              <a:rPr lang="zh-CN" altLang="en-US" sz="2400" dirty="0">
                <a:highlight>
                  <a:srgbClr val="C0C0C0"/>
                </a:highlight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 </a:t>
            </a:r>
            <a:endParaRPr lang="en-US" altLang="zh-CN" sz="2400" dirty="0">
              <a:highlight>
                <a:srgbClr val="C0C0C0"/>
              </a:highlight>
              <a:latin typeface="Songti SC" panose="02010600040101010101" pitchFamily="2" charset="-122"/>
              <a:ea typeface="Songti SC" panose="02010600040101010101" pitchFamily="2" charset="-122"/>
              <a:cs typeface="Open Sans"/>
              <a:sym typeface="Open Sans"/>
            </a:endParaRPr>
          </a:p>
          <a:p>
            <a:pPr marL="1257300" lvl="2" indent="-342900" algn="just">
              <a:spcBef>
                <a:spcPts val="400"/>
              </a:spcBef>
              <a:buClr>
                <a:srgbClr val="17365D"/>
              </a:buClr>
              <a:buSzPts val="2000"/>
              <a:buFont typeface="Arial"/>
              <a:buChar char="•"/>
            </a:pPr>
            <a:r>
              <a:rPr lang="en-US" altLang="zh-CN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Wingdings" pitchFamily="2" charset="2"/>
              </a:rPr>
              <a:t></a:t>
            </a:r>
            <a:r>
              <a:rPr lang="zh-CN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Wingdings" pitchFamily="2" charset="2"/>
              </a:rPr>
              <a:t> </a:t>
            </a:r>
            <a:r>
              <a:rPr lang="zh-CN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英文至少</a:t>
            </a:r>
            <a:r>
              <a:rPr lang="en-US" altLang="zh-CN" sz="3200" b="1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Lv4</a:t>
            </a:r>
            <a:endParaRPr lang="en-US" altLang="zh-CN" sz="2400" b="1" dirty="0">
              <a:solidFill>
                <a:srgbClr val="C00000"/>
              </a:solidFill>
              <a:latin typeface="Songti SC" panose="02010600040101010101" pitchFamily="2" charset="-122"/>
              <a:ea typeface="Songti SC" panose="02010600040101010101" pitchFamily="2" charset="-122"/>
              <a:cs typeface="Open Sans"/>
              <a:sym typeface="Open Sans"/>
            </a:endParaRPr>
          </a:p>
          <a:p>
            <a:pPr marL="1257300" lvl="2" indent="-342900" algn="just">
              <a:spcBef>
                <a:spcPts val="400"/>
              </a:spcBef>
              <a:buClr>
                <a:srgbClr val="17365D"/>
              </a:buClr>
              <a:buSzPts val="2000"/>
              <a:buFont typeface="Arial"/>
              <a:buChar char="•"/>
            </a:pPr>
            <a:r>
              <a:rPr lang="en-US" altLang="zh-CN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Wingdings" pitchFamily="2" charset="2"/>
              </a:rPr>
              <a:t></a:t>
            </a:r>
            <a:r>
              <a:rPr lang="zh-CN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Wingdings" pitchFamily="2" charset="2"/>
              </a:rPr>
              <a:t> </a:t>
            </a:r>
            <a:r>
              <a:rPr lang="en-US" altLang="zh-CN" sz="3200" b="1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2</a:t>
            </a:r>
            <a:r>
              <a:rPr lang="zh-CN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 </a:t>
            </a:r>
            <a:r>
              <a:rPr lang="en-US" altLang="zh-CN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x</a:t>
            </a:r>
            <a:r>
              <a:rPr lang="zh-CN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 英文</a:t>
            </a:r>
            <a:r>
              <a:rPr lang="en-US" altLang="zh-CN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 + </a:t>
            </a:r>
            <a:r>
              <a:rPr lang="en-US" altLang="zh-CN" sz="3200" b="1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2</a:t>
            </a:r>
            <a:r>
              <a:rPr lang="en-US" altLang="zh-CN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 x</a:t>
            </a:r>
            <a:r>
              <a:rPr lang="zh-CN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 數學</a:t>
            </a:r>
            <a:endParaRPr lang="en-US" altLang="zh-CN" sz="2400" dirty="0">
              <a:latin typeface="Songti SC" panose="02010600040101010101" pitchFamily="2" charset="-122"/>
              <a:ea typeface="Songti SC" panose="02010600040101010101" pitchFamily="2" charset="-122"/>
              <a:cs typeface="Open Sans"/>
              <a:sym typeface="Open Sans"/>
            </a:endParaRPr>
          </a:p>
          <a:p>
            <a:pPr marL="800100" lvl="1" indent="-342900" algn="just">
              <a:spcBef>
                <a:spcPts val="400"/>
              </a:spcBef>
              <a:buClr>
                <a:srgbClr val="17365D"/>
              </a:buClr>
              <a:buSzPts val="2000"/>
              <a:buFont typeface="Arial"/>
              <a:buChar char="•"/>
            </a:pPr>
            <a:r>
              <a:rPr lang="en-US" altLang="zh-CN" sz="2400" dirty="0">
                <a:highlight>
                  <a:srgbClr val="C0C0C0"/>
                </a:highlight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E.g.</a:t>
            </a:r>
            <a:r>
              <a:rPr lang="zh-CN" altLang="en-US" sz="2400" dirty="0">
                <a:highlight>
                  <a:srgbClr val="C0C0C0"/>
                </a:highlight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 理大</a:t>
            </a:r>
            <a:r>
              <a:rPr lang="en-US" altLang="zh-CN" sz="2400" dirty="0">
                <a:highlight>
                  <a:srgbClr val="C0C0C0"/>
                </a:highlight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BBA</a:t>
            </a:r>
            <a:r>
              <a:rPr lang="zh-CN" altLang="en-US" sz="2400" dirty="0">
                <a:highlight>
                  <a:srgbClr val="C0C0C0"/>
                </a:highlight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 </a:t>
            </a:r>
            <a:r>
              <a:rPr lang="en-US" altLang="zh-CN" sz="2400" dirty="0">
                <a:highlight>
                  <a:srgbClr val="C0C0C0"/>
                </a:highlight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(</a:t>
            </a:r>
            <a:r>
              <a:rPr lang="zh-CN" altLang="en-US" sz="2400" dirty="0">
                <a:highlight>
                  <a:srgbClr val="C0C0C0"/>
                </a:highlight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會計與金融</a:t>
            </a:r>
            <a:r>
              <a:rPr lang="en-US" altLang="zh-CN" sz="2400" dirty="0">
                <a:highlight>
                  <a:srgbClr val="C0C0C0"/>
                </a:highlight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)</a:t>
            </a:r>
          </a:p>
          <a:p>
            <a:pPr marL="1257300" lvl="2" indent="-342900" algn="just">
              <a:spcBef>
                <a:spcPts val="400"/>
              </a:spcBef>
              <a:buClr>
                <a:srgbClr val="17365D"/>
              </a:buClr>
              <a:buSzPts val="2000"/>
              <a:buFont typeface="Arial"/>
              <a:buChar char="•"/>
            </a:pPr>
            <a:r>
              <a:rPr lang="en-US" altLang="zh-CN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Wingdings" pitchFamily="2" charset="2"/>
              </a:rPr>
              <a:t></a:t>
            </a:r>
            <a:r>
              <a:rPr lang="zh-CN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Wingdings" pitchFamily="2" charset="2"/>
              </a:rPr>
              <a:t> </a:t>
            </a:r>
            <a:r>
              <a:rPr lang="en-US" altLang="zh-CN" sz="3200" b="1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10</a:t>
            </a:r>
            <a:r>
              <a:rPr lang="zh-CN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 </a:t>
            </a:r>
            <a:r>
              <a:rPr lang="en-US" altLang="zh-CN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x</a:t>
            </a:r>
            <a:r>
              <a:rPr lang="zh-CN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 英文</a:t>
            </a:r>
            <a:r>
              <a:rPr lang="en-US" altLang="zh-CN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 + </a:t>
            </a:r>
            <a:r>
              <a:rPr lang="en-US" altLang="zh-CN" sz="3200" b="1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10</a:t>
            </a:r>
            <a:r>
              <a:rPr lang="en-US" altLang="zh-CN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 x</a:t>
            </a:r>
            <a:r>
              <a:rPr lang="zh-CN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 數學</a:t>
            </a:r>
            <a:r>
              <a:rPr lang="en-US" altLang="zh-CN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,</a:t>
            </a:r>
            <a:r>
              <a:rPr lang="zh-CN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 其他 </a:t>
            </a:r>
            <a:r>
              <a:rPr lang="en-US" altLang="zh-CN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x</a:t>
            </a:r>
            <a:r>
              <a:rPr lang="zh-CN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 </a:t>
            </a:r>
            <a:r>
              <a:rPr lang="en-US" altLang="zh-CN" sz="3200" b="1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5-7</a:t>
            </a:r>
            <a:endParaRPr lang="en-US" altLang="zh-CN" sz="2400" b="1" dirty="0">
              <a:solidFill>
                <a:srgbClr val="C00000"/>
              </a:solidFill>
              <a:latin typeface="Songti SC" panose="02010600040101010101" pitchFamily="2" charset="-122"/>
              <a:ea typeface="Songti SC" panose="02010600040101010101" pitchFamily="2" charset="-122"/>
              <a:cs typeface="Open Sans"/>
              <a:sym typeface="Open Sans"/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F76FACD4-6983-B91E-5806-CC86E085C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HK" altLang="en-US" sz="26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商學院</a:t>
            </a:r>
            <a:endParaRPr lang="en-US" altLang="zh-HK" sz="2600" b="1" kern="1200" dirty="0">
              <a:solidFill>
                <a:srgbClr val="FFFFFF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BC3BD1A0-ED3D-F6DB-4D40-078CF19C3A5C}"/>
              </a:ext>
            </a:extLst>
          </p:cNvPr>
          <p:cNvCxnSpPr/>
          <p:nvPr/>
        </p:nvCxnSpPr>
        <p:spPr>
          <a:xfrm>
            <a:off x="4034118" y="1183341"/>
            <a:ext cx="713590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958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291E42B-E5D5-922B-BDDD-681A30DE9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kumimoji="1" lang="zh-HK" altLang="en-US" sz="5400" b="1">
                <a:latin typeface="Songti SC" panose="02010600040101010101" pitchFamily="2" charset="-122"/>
                <a:ea typeface="Songti SC" panose="02010600040101010101" pitchFamily="2" charset="-122"/>
              </a:rPr>
              <a:t>講座內容</a:t>
            </a:r>
          </a:p>
        </p:txBody>
      </p:sp>
      <p:sp>
        <p:nvSpPr>
          <p:cNvPr id="205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25E4E66-3B10-33A5-ABFC-53850BCB4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kumimoji="1" lang="zh-HK" altLang="en-US" sz="2200" dirty="0">
                <a:latin typeface="Songti SC" panose="02010600040101010101" pitchFamily="2" charset="-122"/>
                <a:ea typeface="Songti SC" panose="02010600040101010101" pitchFamily="2" charset="-122"/>
              </a:rPr>
              <a:t>中三升學途徑</a:t>
            </a:r>
            <a:endParaRPr kumimoji="1" lang="en-US" altLang="zh-HK" sz="2200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r>
              <a:rPr kumimoji="1" lang="zh-HK" altLang="en-US" sz="2200" dirty="0">
                <a:latin typeface="Songti SC" panose="02010600040101010101" pitchFamily="2" charset="-122"/>
                <a:ea typeface="Songti SC" panose="02010600040101010101" pitchFamily="2" charset="-122"/>
              </a:rPr>
              <a:t>入讀一般要求</a:t>
            </a:r>
            <a:endParaRPr kumimoji="1" lang="en-US" altLang="zh-HK" sz="2200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1"/>
            <a:r>
              <a:rPr kumimoji="1" lang="zh-HK" altLang="en-US" sz="2200" dirty="0">
                <a:latin typeface="Songti SC" panose="02010600040101010101" pitchFamily="2" charset="-122"/>
                <a:ea typeface="Songti SC" panose="02010600040101010101" pitchFamily="2" charset="-122"/>
              </a:rPr>
              <a:t>各大院校</a:t>
            </a:r>
            <a:endParaRPr kumimoji="1" lang="en-US" altLang="zh-HK" sz="2200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1"/>
            <a:r>
              <a:rPr kumimoji="1" lang="zh-HK" altLang="en-US" sz="2200" dirty="0">
                <a:latin typeface="Songti SC" panose="02010600040101010101" pitchFamily="2" charset="-122"/>
                <a:ea typeface="Songti SC" panose="02010600040101010101" pitchFamily="2" charset="-122"/>
              </a:rPr>
              <a:t>院校常見學院</a:t>
            </a:r>
            <a:endParaRPr kumimoji="1" lang="en-US" altLang="zh-HK" sz="2200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1"/>
            <a:r>
              <a:rPr kumimoji="1" lang="zh-HK" altLang="en-US" sz="2200" dirty="0">
                <a:latin typeface="Songti SC" panose="02010600040101010101" pitchFamily="2" charset="-122"/>
                <a:ea typeface="Songti SC" panose="02010600040101010101" pitchFamily="2" charset="-122"/>
              </a:rPr>
              <a:t>常見迷思</a:t>
            </a:r>
            <a:endParaRPr kumimoji="1" lang="en-US" altLang="zh-HK" sz="2200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1"/>
            <a:r>
              <a:rPr kumimoji="1" lang="zh-HK" altLang="en-US" sz="2200" dirty="0">
                <a:latin typeface="Songti SC" panose="02010600040101010101" pitchFamily="2" charset="-122"/>
                <a:ea typeface="Songti SC" panose="02010600040101010101" pitchFamily="2" charset="-122"/>
              </a:rPr>
              <a:t>熱門專業</a:t>
            </a:r>
            <a:endParaRPr kumimoji="1" lang="en-US" altLang="zh-HK" sz="2200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endParaRPr kumimoji="1" lang="zh-HK" altLang="en-US" sz="2200" dirty="0"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pic>
        <p:nvPicPr>
          <p:cNvPr id="2050" name="Picture 2" descr="A Deep Dive into Choice Theory">
            <a:extLst>
              <a:ext uri="{FF2B5EF4-FFF2-40B4-BE49-F238E27FC236}">
                <a16:creationId xmlns:a16="http://schemas.microsoft.com/office/drawing/2014/main" id="{3FAD6DC6-E13A-19E0-C89D-25F7163C0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0" r="21738" b="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0369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Google Shape;514;p11">
            <a:extLst>
              <a:ext uri="{FF2B5EF4-FFF2-40B4-BE49-F238E27FC236}">
                <a16:creationId xmlns:a16="http://schemas.microsoft.com/office/drawing/2014/main" id="{3E9DE782-E249-2FDC-C7BA-2818D79744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8686455"/>
              </p:ext>
            </p:extLst>
          </p:nvPr>
        </p:nvGraphicFramePr>
        <p:xfrm>
          <a:off x="3631704" y="1049337"/>
          <a:ext cx="8321025" cy="4759325"/>
        </p:xfrm>
        <a:graphic>
          <a:graphicData uri="http://schemas.openxmlformats.org/drawingml/2006/table">
            <a:tbl>
              <a:tblPr firstRow="1" bandRow="1">
                <a:tableStyleId>{E929F9F4-4A8F-4326-A1B4-22849713DDAB}</a:tableStyleId>
              </a:tblPr>
              <a:tblGrid>
                <a:gridCol w="2834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7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7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7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72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72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3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數延</a:t>
                      </a:r>
                      <a:endParaRPr sz="18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生物</a:t>
                      </a:r>
                      <a:endParaRPr sz="18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化學</a:t>
                      </a:r>
                      <a:endParaRPr sz="18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物理</a:t>
                      </a:r>
                      <a:endParaRPr sz="18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ICT</a:t>
                      </a:r>
                      <a:endParaRPr sz="18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港大</a:t>
                      </a:r>
                      <a:r>
                        <a:rPr lang="zh-CN" altLang="en-US" sz="180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</a:t>
                      </a:r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(</a:t>
                      </a:r>
                      <a:r>
                        <a:rPr lang="zh-CN" altLang="en-US" sz="180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工學</a:t>
                      </a:r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80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  <a:defRPr/>
                      </a:pPr>
                      <a:r>
                        <a:rPr lang="en-US" altLang="zh-HK" sz="180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lang="en-US" altLang="zh-HK" sz="180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  <a:defRPr/>
                      </a:pPr>
                      <a:r>
                        <a:rPr lang="en-US" altLang="zh-HK" sz="180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lang="en-US" altLang="zh-HK" sz="180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80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港大 (工程科學)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港大 (生物醫學工程)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prstClr val="black"/>
                        </a:buClr>
                        <a:buSzPts val="1800"/>
                        <a:buFont typeface="Open Sans"/>
                        <a:buNone/>
                        <a:tabLst/>
                        <a:defRPr/>
                      </a:pPr>
                      <a:r>
                        <a:rPr kumimoji="0" lang="en-US" altLang="zh-HK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ongti SC" panose="02010600040101010101" pitchFamily="2" charset="-122"/>
                          <a:ea typeface="Songti SC" panose="02010600040101010101" pitchFamily="2" charset="-122"/>
                          <a:cs typeface="+mn-cs"/>
                          <a:sym typeface="Open Sans"/>
                        </a:rPr>
                        <a:t>✓</a:t>
                      </a:r>
                      <a:endParaRPr kumimoji="0" lang="en-US" altLang="zh-HK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prstClr val="black"/>
                        </a:buClr>
                        <a:buSzPts val="1800"/>
                        <a:buFont typeface="Open Sans"/>
                        <a:buNone/>
                        <a:tabLst/>
                        <a:defRPr/>
                      </a:pPr>
                      <a:r>
                        <a:rPr kumimoji="0" lang="en-US" altLang="zh-HK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ongti SC" panose="02010600040101010101" pitchFamily="2" charset="-122"/>
                          <a:ea typeface="Songti SC" panose="02010600040101010101" pitchFamily="2" charset="-122"/>
                          <a:cs typeface="+mn-cs"/>
                          <a:sym typeface="Open Sans"/>
                        </a:rPr>
                        <a:t>✓</a:t>
                      </a:r>
                      <a:endParaRPr kumimoji="0" lang="en-US" altLang="zh-HK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港大 (數據科學及工程)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zh-HK" altLang="en-US" sz="180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cs typeface="Open Sans"/>
                          <a:sym typeface="Open Sans"/>
                        </a:rPr>
                        <a:t>○</a:t>
                      </a:r>
                      <a:endParaRPr sz="180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 b="0" i="0" u="none" strike="noStrike" cap="none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20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中大 (電子工程學)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中大 (機械與自動化工程)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80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800" b="0" i="0" u="none" strike="noStrike" cap="none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800" b="0" i="0" u="none" strike="noStrike" cap="none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800" b="0" i="0" u="none" strike="noStrike" cap="none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altLang="zh-HK" sz="1800" b="0" u="none" strike="noStrike" cap="none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r>
                        <a:rPr lang="en-US" sz="1800" b="0" u="none" strike="noStrike" cap="none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80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中大 (計算機科學與工程)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HK" sz="1800" b="0" u="none" strike="noStrike" cap="none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r>
                        <a:rPr lang="en-US" sz="1800" b="0" u="none" strike="noStrike" cap="none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+▲</a:t>
                      </a:r>
                      <a:endParaRPr sz="180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HK" sz="1800" b="0" u="none" strike="noStrike" cap="none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r>
                        <a:rPr lang="en-US" sz="1800" b="0" u="none" strike="noStrike" cap="none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+▲</a:t>
                      </a:r>
                      <a:endParaRPr sz="180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HK" sz="1800" b="0" u="none" strike="noStrike" cap="none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r>
                        <a:rPr lang="en-US" sz="1800" b="0" u="none" strike="noStrike" cap="none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+▲</a:t>
                      </a:r>
                      <a:endParaRPr sz="180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HK" sz="1800" b="0" u="none" strike="noStrike" cap="none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r>
                        <a:rPr lang="en-US" sz="1800" b="0" u="none" strike="noStrike" cap="none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+▲</a:t>
                      </a:r>
                      <a:endParaRPr sz="180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HK" sz="1800" b="0" u="none" strike="noStrike" cap="none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r>
                        <a:rPr lang="en-US" sz="1800" b="0" u="none" strike="noStrike" cap="none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+▲</a:t>
                      </a:r>
                      <a:endParaRPr sz="180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科大</a:t>
                      </a:r>
                      <a:r>
                        <a:rPr lang="zh-CN" altLang="en-US" sz="180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</a:t>
                      </a:r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(</a:t>
                      </a:r>
                      <a:r>
                        <a:rPr lang="zh-CN" altLang="en-US" sz="180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工學</a:t>
                      </a:r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80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科大 (延伸主修人工智能)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科大 (科技及管理學雙修)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altLang="zh-HK" sz="1800" b="0" u="none" strike="noStrike" cap="none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r>
                        <a:rPr lang="en-US" sz="1800" b="0" u="none" strike="noStrike" cap="none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80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80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3" name="圖片 2">
            <a:extLst>
              <a:ext uri="{FF2B5EF4-FFF2-40B4-BE49-F238E27FC236}">
                <a16:creationId xmlns:a16="http://schemas.microsoft.com/office/drawing/2014/main" id="{55357795-B706-C586-21C9-A3AAB7191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9600" y="6197599"/>
            <a:ext cx="3962400" cy="6604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5050008-C51C-8123-3F6D-201DD7DFC3D9}"/>
              </a:ext>
            </a:extLst>
          </p:cNvPr>
          <p:cNvSpPr/>
          <p:nvPr/>
        </p:nvSpPr>
        <p:spPr>
          <a:xfrm>
            <a:off x="0" y="0"/>
            <a:ext cx="2013557" cy="685799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F76FACD4-6983-B91E-5806-CC86E085C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HK" altLang="en-US" sz="26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工程學院</a:t>
            </a:r>
            <a:br>
              <a:rPr lang="en-US" altLang="zh-HK" sz="26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</a:br>
            <a:r>
              <a:rPr lang="en-US" altLang="zh-CN" sz="26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(1)</a:t>
            </a:r>
            <a:endParaRPr lang="en-US" altLang="zh-HK" sz="2600" b="1" kern="1200" dirty="0">
              <a:solidFill>
                <a:srgbClr val="FFFFFF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447437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Google Shape;521;p12">
            <a:extLst>
              <a:ext uri="{FF2B5EF4-FFF2-40B4-BE49-F238E27FC236}">
                <a16:creationId xmlns:a16="http://schemas.microsoft.com/office/drawing/2014/main" id="{CE899EF5-CC89-074B-5198-67A050D32B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9945386"/>
              </p:ext>
            </p:extLst>
          </p:nvPr>
        </p:nvGraphicFramePr>
        <p:xfrm>
          <a:off x="3631704" y="829935"/>
          <a:ext cx="8321025" cy="5198130"/>
        </p:xfrm>
        <a:graphic>
          <a:graphicData uri="http://schemas.openxmlformats.org/drawingml/2006/table">
            <a:tbl>
              <a:tblPr firstRow="1" bandRow="1">
                <a:tableStyleId>{E929F9F4-4A8F-4326-A1B4-22849713DDAB}</a:tableStyleId>
              </a:tblPr>
              <a:tblGrid>
                <a:gridCol w="2834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7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7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7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72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72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3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數延</a:t>
                      </a:r>
                      <a:endParaRPr sz="18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生物</a:t>
                      </a:r>
                      <a:endParaRPr sz="18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化學</a:t>
                      </a:r>
                      <a:endParaRPr sz="18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物理</a:t>
                      </a:r>
                      <a:endParaRPr sz="18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ICT</a:t>
                      </a:r>
                      <a:endParaRPr sz="18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理大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(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電機工程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理大 (航空工程)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理大 (土木工程)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理大 (機械工程/產品分析)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20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理大 (電子計算及人工智能)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城大 (建築學及木土工程)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城大 (電機工程學系)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城大 (機械工程學系)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800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800" b="0" i="0" u="none" strike="noStrike" cap="none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城大 (生物醫學工程)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✓▲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教大 (人工智能與教育科技)</a:t>
                      </a:r>
                      <a:endParaRPr sz="180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altLang="zh-HK" sz="1800" b="0" u="none" strike="noStrike" cap="none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r>
                        <a:rPr lang="en-US" altLang="zh-HK" sz="1800" b="0" i="0" u="none" strike="noStrike" cap="none" dirty="0">
                          <a:solidFill>
                            <a:schemeClr val="tx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cs typeface="Open Sans"/>
                          <a:sym typeface="Open Sans"/>
                        </a:rPr>
                        <a:t>+▲</a:t>
                      </a:r>
                      <a:endParaRPr sz="1800" b="0" i="0" u="none" strike="noStrike" cap="none" dirty="0">
                        <a:solidFill>
                          <a:schemeClr val="tx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  <a:tabLst/>
                        <a:defRPr/>
                      </a:pPr>
                      <a:r>
                        <a:rPr kumimoji="0" lang="en-US" altLang="zh-HK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ongti SC" panose="02010600040101010101" pitchFamily="2" charset="-122"/>
                          <a:ea typeface="Songti SC" panose="02010600040101010101" pitchFamily="2" charset="-122"/>
                          <a:cs typeface="+mn-cs"/>
                          <a:sym typeface="Open Sans"/>
                        </a:rPr>
                        <a:t>✓</a:t>
                      </a:r>
                      <a:r>
                        <a:rPr kumimoji="0" lang="en-US" altLang="zh-HK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ongti SC" panose="02010600040101010101" pitchFamily="2" charset="-122"/>
                          <a:ea typeface="Songti SC" panose="02010600040101010101" pitchFamily="2" charset="-122"/>
                          <a:cs typeface="Open Sans"/>
                          <a:sym typeface="Open Sans"/>
                        </a:rPr>
                        <a:t>+▲</a:t>
                      </a:r>
                      <a:endParaRPr kumimoji="0" lang="en-US" altLang="zh-HK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  <a:tabLst/>
                        <a:defRPr/>
                      </a:pPr>
                      <a:r>
                        <a:rPr kumimoji="0" lang="en-US" altLang="zh-HK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ongti SC" panose="02010600040101010101" pitchFamily="2" charset="-122"/>
                          <a:ea typeface="Songti SC" panose="02010600040101010101" pitchFamily="2" charset="-122"/>
                          <a:cs typeface="+mn-cs"/>
                          <a:sym typeface="Open Sans"/>
                        </a:rPr>
                        <a:t>✓</a:t>
                      </a:r>
                      <a:r>
                        <a:rPr kumimoji="0" lang="en-US" altLang="zh-HK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ongti SC" panose="02010600040101010101" pitchFamily="2" charset="-122"/>
                          <a:ea typeface="Songti SC" panose="02010600040101010101" pitchFamily="2" charset="-122"/>
                          <a:cs typeface="Open Sans"/>
                          <a:sym typeface="Open Sans"/>
                        </a:rPr>
                        <a:t>+▲</a:t>
                      </a:r>
                      <a:endParaRPr kumimoji="0" lang="en-US" altLang="zh-HK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  <a:tabLst/>
                        <a:defRPr/>
                      </a:pPr>
                      <a:r>
                        <a:rPr kumimoji="0" lang="en-US" altLang="zh-HK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ongti SC" panose="02010600040101010101" pitchFamily="2" charset="-122"/>
                          <a:ea typeface="Songti SC" panose="02010600040101010101" pitchFamily="2" charset="-122"/>
                          <a:cs typeface="+mn-cs"/>
                          <a:sym typeface="Open Sans"/>
                        </a:rPr>
                        <a:t>✓</a:t>
                      </a:r>
                      <a:r>
                        <a:rPr kumimoji="0" lang="en-US" altLang="zh-HK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ongti SC" panose="02010600040101010101" pitchFamily="2" charset="-122"/>
                          <a:ea typeface="Songti SC" panose="02010600040101010101" pitchFamily="2" charset="-122"/>
                          <a:cs typeface="Open Sans"/>
                          <a:sym typeface="Open Sans"/>
                        </a:rPr>
                        <a:t>+▲</a:t>
                      </a:r>
                      <a:endParaRPr kumimoji="0" lang="en-US" altLang="zh-HK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  <a:tabLst/>
                        <a:defRPr/>
                      </a:pPr>
                      <a:r>
                        <a:rPr kumimoji="0" lang="en-US" altLang="zh-HK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ongti SC" panose="02010600040101010101" pitchFamily="2" charset="-122"/>
                          <a:ea typeface="Songti SC" panose="02010600040101010101" pitchFamily="2" charset="-122"/>
                          <a:cs typeface="+mn-cs"/>
                          <a:sym typeface="Open Sans"/>
                        </a:rPr>
                        <a:t>✓</a:t>
                      </a:r>
                      <a:r>
                        <a:rPr kumimoji="0" lang="en-US" altLang="zh-HK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ongti SC" panose="02010600040101010101" pitchFamily="2" charset="-122"/>
                          <a:ea typeface="Songti SC" panose="02010600040101010101" pitchFamily="2" charset="-122"/>
                          <a:cs typeface="Open Sans"/>
                          <a:sym typeface="Open Sans"/>
                        </a:rPr>
                        <a:t>+▲</a:t>
                      </a: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6" name="圖片 5">
            <a:extLst>
              <a:ext uri="{FF2B5EF4-FFF2-40B4-BE49-F238E27FC236}">
                <a16:creationId xmlns:a16="http://schemas.microsoft.com/office/drawing/2014/main" id="{6C28068B-FA07-1ACB-A91C-48F8B19FC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9600" y="6197599"/>
            <a:ext cx="3962400" cy="6604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2ADDC5F4-236F-7CA1-50BD-D99BB89481D9}"/>
              </a:ext>
            </a:extLst>
          </p:cNvPr>
          <p:cNvSpPr/>
          <p:nvPr/>
        </p:nvSpPr>
        <p:spPr>
          <a:xfrm>
            <a:off x="0" y="0"/>
            <a:ext cx="2013557" cy="685799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F76FACD4-6983-B91E-5806-CC86E085C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HK" altLang="en-US" sz="26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工程學院</a:t>
            </a:r>
            <a:br>
              <a:rPr lang="en-US" altLang="zh-HK" sz="26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</a:br>
            <a:r>
              <a:rPr lang="en-US" altLang="zh-CN" sz="26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(2)</a:t>
            </a:r>
            <a:endParaRPr lang="en-US" altLang="zh-HK" sz="2600" b="1" kern="1200" dirty="0">
              <a:solidFill>
                <a:srgbClr val="FFFFFF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22801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8094347-AEA4-2EC9-E701-DFE16F2F9F2B}"/>
              </a:ext>
            </a:extLst>
          </p:cNvPr>
          <p:cNvSpPr/>
          <p:nvPr/>
        </p:nvSpPr>
        <p:spPr>
          <a:xfrm>
            <a:off x="0" y="0"/>
            <a:ext cx="2013557" cy="685799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F76FACD4-6983-B91E-5806-CC86E085C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HK" altLang="en-US" sz="2600" b="1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文學院</a:t>
            </a:r>
            <a:endParaRPr lang="en-US" altLang="zh-HK" sz="2600" b="1" kern="1200" dirty="0">
              <a:solidFill>
                <a:srgbClr val="FFFFFF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0CE4BF9-C622-0DE2-1F0E-65E3B13C3283}"/>
              </a:ext>
            </a:extLst>
          </p:cNvPr>
          <p:cNvSpPr txBox="1"/>
          <p:nvPr/>
        </p:nvSpPr>
        <p:spPr>
          <a:xfrm>
            <a:off x="3734697" y="2074363"/>
            <a:ext cx="7817223" cy="3611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440"/>
              </a:spcBef>
              <a:buClr>
                <a:srgbClr val="17365D"/>
              </a:buClr>
              <a:buSzPts val="2200"/>
              <a:buFont typeface="Arial"/>
              <a:buChar char="•"/>
            </a:pPr>
            <a:r>
              <a:rPr lang="zh-HK" altLang="en-US" sz="4400" b="1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沒有指定選修科目要求</a:t>
            </a:r>
            <a:r>
              <a:rPr lang="en-US" altLang="zh-HK" sz="4400" b="1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🤩🤩</a:t>
            </a:r>
          </a:p>
          <a:p>
            <a:pPr marL="342900" indent="-342900" algn="just">
              <a:spcBef>
                <a:spcPts val="440"/>
              </a:spcBef>
              <a:buClr>
                <a:srgbClr val="FF0000"/>
              </a:buClr>
              <a:buSzPts val="2200"/>
              <a:buFont typeface="Arial"/>
              <a:buChar char="•"/>
            </a:pPr>
            <a:r>
              <a:rPr lang="zh-HK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對</a:t>
            </a:r>
            <a:r>
              <a:rPr lang="zh-HK" altLang="en-US" sz="3600" b="1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中 </a:t>
            </a:r>
            <a:r>
              <a:rPr lang="en-US" altLang="zh-HK" sz="3600" b="1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/ </a:t>
            </a:r>
            <a:r>
              <a:rPr lang="zh-HK" altLang="en-US" sz="3600" b="1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英文</a:t>
            </a:r>
            <a:r>
              <a:rPr lang="zh-HK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要求較高</a:t>
            </a:r>
          </a:p>
          <a:p>
            <a:pPr marL="342900" indent="-342900" algn="just">
              <a:spcBef>
                <a:spcPts val="440"/>
              </a:spcBef>
              <a:buClr>
                <a:srgbClr val="FF0000"/>
              </a:buClr>
              <a:buSzPts val="2200"/>
              <a:buFont typeface="Arial"/>
              <a:buChar char="•"/>
            </a:pPr>
            <a:r>
              <a:rPr lang="zh-HK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相關科目分數</a:t>
            </a:r>
            <a:r>
              <a:rPr lang="zh-HK" altLang="en-US" sz="3200" b="1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有加成 </a:t>
            </a:r>
            <a:r>
              <a:rPr lang="en-US" altLang="zh-HK" sz="3200" b="1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/ </a:t>
            </a:r>
            <a:r>
              <a:rPr lang="zh-HK" altLang="en-US" sz="3200" b="1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有優先考慮</a:t>
            </a:r>
          </a:p>
          <a:p>
            <a:pPr marL="342900" indent="-203200" algn="just">
              <a:spcBef>
                <a:spcPts val="440"/>
              </a:spcBef>
              <a:buClr>
                <a:schemeClr val="dk1"/>
              </a:buClr>
              <a:buSzPts val="2200"/>
            </a:pPr>
            <a:endParaRPr lang="zh-HK" altLang="en-US" sz="2000" dirty="0">
              <a:latin typeface="Songti SC" panose="02010600040101010101" pitchFamily="2" charset="-122"/>
              <a:ea typeface="Songti SC" panose="02010600040101010101" pitchFamily="2" charset="-122"/>
              <a:cs typeface="Open Sans"/>
              <a:sym typeface="Open Sans"/>
            </a:endParaRPr>
          </a:p>
          <a:p>
            <a:pPr marL="342900" indent="-342900">
              <a:spcBef>
                <a:spcPts val="440"/>
              </a:spcBef>
              <a:buClr>
                <a:srgbClr val="17365D"/>
              </a:buClr>
              <a:buSzPts val="2200"/>
              <a:buFont typeface="Arial"/>
              <a:buChar char="•"/>
            </a:pPr>
            <a:r>
              <a:rPr lang="zh-HK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例子</a:t>
            </a:r>
            <a:r>
              <a:rPr lang="en-US" altLang="zh-HK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1</a:t>
            </a:r>
            <a:r>
              <a:rPr lang="zh-HK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：	中大文學士</a:t>
            </a:r>
            <a:r>
              <a:rPr lang="en-US" altLang="zh-HK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(</a:t>
            </a:r>
            <a:r>
              <a:rPr lang="zh-HK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中文研究</a:t>
            </a:r>
            <a:r>
              <a:rPr lang="en-US" altLang="zh-HK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)</a:t>
            </a:r>
            <a:r>
              <a:rPr lang="zh-HK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及教育學士</a:t>
            </a:r>
            <a:r>
              <a:rPr lang="en-US" altLang="zh-HK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(</a:t>
            </a:r>
            <a:r>
              <a:rPr lang="zh-HK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中文教育</a:t>
            </a:r>
            <a:r>
              <a:rPr lang="en-US" altLang="zh-HK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)</a:t>
            </a:r>
            <a:br>
              <a:rPr lang="en-US" altLang="zh-HK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</a:br>
            <a:r>
              <a:rPr lang="en-US" altLang="zh-HK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		</a:t>
            </a:r>
            <a:r>
              <a:rPr lang="zh-HK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中文達 </a:t>
            </a:r>
            <a:r>
              <a:rPr lang="en-US" altLang="zh-HK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4 </a:t>
            </a:r>
            <a:r>
              <a:rPr lang="zh-HK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級</a:t>
            </a:r>
          </a:p>
          <a:p>
            <a:pPr marL="342900" indent="-342900">
              <a:spcBef>
                <a:spcPts val="440"/>
              </a:spcBef>
              <a:buClr>
                <a:srgbClr val="17365D"/>
              </a:buClr>
              <a:buSzPts val="2200"/>
              <a:buFont typeface="Arial"/>
              <a:buChar char="•"/>
            </a:pPr>
            <a:r>
              <a:rPr lang="zh-HK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例子</a:t>
            </a:r>
            <a:r>
              <a:rPr lang="en-US" altLang="zh-HK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2</a:t>
            </a:r>
            <a:r>
              <a:rPr lang="zh-HK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：	嶺大歷史</a:t>
            </a:r>
            <a:r>
              <a:rPr lang="en-US" altLang="zh-HK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(</a:t>
            </a:r>
            <a:r>
              <a:rPr lang="zh-HK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榮譽</a:t>
            </a:r>
            <a:r>
              <a:rPr lang="en-US" altLang="zh-HK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)</a:t>
            </a:r>
            <a:r>
              <a:rPr lang="zh-HK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文學士</a:t>
            </a:r>
            <a:br>
              <a:rPr lang="zh-HK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</a:br>
            <a:r>
              <a:rPr lang="zh-HK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		計最佳 </a:t>
            </a:r>
            <a:r>
              <a:rPr lang="en-US" altLang="zh-HK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5 </a:t>
            </a:r>
            <a:r>
              <a:rPr lang="zh-HK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科 </a:t>
            </a:r>
            <a:r>
              <a:rPr lang="en-US" altLang="zh-HK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; </a:t>
            </a:r>
            <a:r>
              <a:rPr lang="zh-HK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中文 </a:t>
            </a:r>
            <a:r>
              <a:rPr lang="en-US" altLang="zh-HK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x 1.5 ; </a:t>
            </a:r>
            <a:r>
              <a:rPr lang="zh-HK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英文 </a:t>
            </a:r>
            <a:r>
              <a:rPr lang="en-US" altLang="zh-HK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x 1.5 ; </a:t>
            </a:r>
            <a:r>
              <a:rPr lang="zh-HK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中史</a:t>
            </a:r>
            <a:r>
              <a:rPr lang="en-US" altLang="zh-HK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&amp;</a:t>
            </a:r>
            <a:r>
              <a:rPr lang="zh-HK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歷史 </a:t>
            </a:r>
            <a:r>
              <a:rPr lang="en-US" altLang="zh-HK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x 1.5</a:t>
            </a:r>
            <a:endParaRPr lang="en-US" altLang="zh-HK" sz="2000" dirty="0"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0171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2024: The year of generative AI">
            <a:extLst>
              <a:ext uri="{FF2B5EF4-FFF2-40B4-BE49-F238E27FC236}">
                <a16:creationId xmlns:a16="http://schemas.microsoft.com/office/drawing/2014/main" id="{EBCEAC33-4742-CBA2-A0C8-743315C19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1000"/>
                    </a14:imgEffect>
                    <a14:imgEffect>
                      <a14:brightnessContrast bright="-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11" b="14932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9AEE320-E2AE-92C9-AC0B-9946F75B1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978740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kumimoji="1" lang="zh-HK" altLang="en-US" sz="8000" b="1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新的</a:t>
            </a:r>
            <a:r>
              <a:rPr kumimoji="1" lang="zh-HK" altLang="en-US" sz="8000" b="1" dirty="0">
                <a:solidFill>
                  <a:schemeClr val="accent4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大時代</a:t>
            </a:r>
            <a:r>
              <a:rPr kumimoji="1" lang="zh-HK" altLang="en-US" sz="8000" b="1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來臨</a:t>
            </a:r>
            <a:r>
              <a:rPr kumimoji="1" lang="zh-CN" altLang="en-US" sz="8000" b="1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，你準備好未？</a:t>
            </a:r>
            <a:endParaRPr kumimoji="1" lang="en-US" altLang="zh-HK" sz="8000" b="1" dirty="0">
              <a:solidFill>
                <a:srgbClr val="FFFFFF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23579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DE24012-630A-EC99-07E7-E344B3F88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4136" y="207554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kumimoji="1" lang="zh-HK" altLang="en-US" sz="40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未來職業大趨勢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E9EDCBB-3F9D-527B-B631-1632C973A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310" y="1966293"/>
            <a:ext cx="10061378" cy="445216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3C65B40F-DB05-47DC-6681-41361202BE09}"/>
              </a:ext>
            </a:extLst>
          </p:cNvPr>
          <p:cNvSpPr txBox="1"/>
          <p:nvPr/>
        </p:nvSpPr>
        <p:spPr>
          <a:xfrm>
            <a:off x="1065310" y="2571750"/>
            <a:ext cx="5030690" cy="200025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kumimoji="1" lang="zh-HK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031AE7F-E90C-BD75-780F-D084DB991776}"/>
              </a:ext>
            </a:extLst>
          </p:cNvPr>
          <p:cNvSpPr txBox="1"/>
          <p:nvPr/>
        </p:nvSpPr>
        <p:spPr>
          <a:xfrm>
            <a:off x="6095997" y="2187000"/>
            <a:ext cx="5030690" cy="2484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kumimoji="1"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32945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022941C-6CAA-8934-FD18-9196BCF79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4137" y="227493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HK" altLang="en-US" sz="40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現時及未來需要轉工的職業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DC13CD5-B3B5-A928-EAEA-83869B680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544" y="1614186"/>
            <a:ext cx="7495023" cy="4646914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A58B5B54-E898-C63C-D435-CA412117148D}"/>
              </a:ext>
            </a:extLst>
          </p:cNvPr>
          <p:cNvSpPr txBox="1"/>
          <p:nvPr/>
        </p:nvSpPr>
        <p:spPr>
          <a:xfrm>
            <a:off x="262890" y="2777490"/>
            <a:ext cx="224265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HK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Sales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HK" altLang="en-US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文員</a:t>
            </a:r>
            <a:endParaRPr kumimoji="1" lang="en-US" altLang="zh-HK" dirty="0">
              <a:solidFill>
                <a:srgbClr val="C00000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HK" altLang="en-US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會計師</a:t>
            </a:r>
            <a:endParaRPr kumimoji="1" lang="en-US" altLang="zh-HK" dirty="0">
              <a:solidFill>
                <a:srgbClr val="C00000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HK" altLang="en-US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審計員</a:t>
            </a:r>
            <a:endParaRPr kumimoji="1" lang="en-US" altLang="zh-HK" dirty="0">
              <a:solidFill>
                <a:srgbClr val="C00000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HK" altLang="en-US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書記</a:t>
            </a:r>
            <a:endParaRPr kumimoji="1" lang="en-US" altLang="zh-HK" dirty="0">
              <a:solidFill>
                <a:srgbClr val="C00000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HK" altLang="en-US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保險經紀</a:t>
            </a:r>
            <a:endParaRPr kumimoji="1" lang="en-US" altLang="zh-HK" dirty="0">
              <a:solidFill>
                <a:srgbClr val="C00000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HK" altLang="en-US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食物機械操作員</a:t>
            </a:r>
            <a:endParaRPr kumimoji="1" lang="en-US" altLang="zh-HK" dirty="0">
              <a:solidFill>
                <a:srgbClr val="C00000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HK" altLang="en-US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餐廳服務員</a:t>
            </a:r>
            <a:endParaRPr kumimoji="1" lang="en-US" altLang="zh-HK" dirty="0">
              <a:solidFill>
                <a:srgbClr val="C00000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zh-HK" dirty="0">
              <a:solidFill>
                <a:srgbClr val="C00000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6464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291E42B-E5D5-922B-BDDD-681A30DE9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kumimoji="1" lang="zh-HK" altLang="en-US" sz="5400" b="1">
                <a:latin typeface="Songti SC" panose="02010600040101010101" pitchFamily="2" charset="-122"/>
                <a:ea typeface="Songti SC" panose="02010600040101010101" pitchFamily="2" charset="-122"/>
              </a:rPr>
              <a:t>講座內容</a:t>
            </a:r>
          </a:p>
        </p:txBody>
      </p:sp>
      <p:sp>
        <p:nvSpPr>
          <p:cNvPr id="205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A Deep Dive into Choice Theory">
            <a:extLst>
              <a:ext uri="{FF2B5EF4-FFF2-40B4-BE49-F238E27FC236}">
                <a16:creationId xmlns:a16="http://schemas.microsoft.com/office/drawing/2014/main" id="{3FAD6DC6-E13A-19E0-C89D-25F7163C0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8" r="21739" b="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E29F97D0-5DB6-BBAB-1B28-03472AD50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 lnSpcReduction="10000"/>
          </a:bodyPr>
          <a:lstStyle/>
          <a:p>
            <a:r>
              <a:rPr kumimoji="1" lang="zh-HK" altLang="en-US" sz="2200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中三升學途徑</a:t>
            </a:r>
            <a:endParaRPr kumimoji="1" lang="en-US" altLang="zh-HK" sz="2200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r>
              <a:rPr kumimoji="1" lang="zh-HK" altLang="en-US" sz="2200" b="1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入讀一般要求</a:t>
            </a:r>
            <a:endParaRPr kumimoji="1" lang="en-US" altLang="zh-HK" sz="2200" b="1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1"/>
            <a:r>
              <a:rPr kumimoji="1" lang="zh-HK" altLang="en-US" sz="2200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各大院校</a:t>
            </a:r>
            <a:endParaRPr kumimoji="1" lang="en-US" altLang="zh-HK" sz="2200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1"/>
            <a:r>
              <a:rPr kumimoji="1" lang="zh-HK" altLang="en-US" sz="2200" b="1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院校常見學院</a:t>
            </a:r>
            <a:endParaRPr kumimoji="1" lang="en-US" altLang="zh-HK" sz="2200" b="1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2"/>
            <a:r>
              <a:rPr kumimoji="1" lang="zh-HK" altLang="en-US" sz="1800" b="1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理</a:t>
            </a:r>
            <a:r>
              <a:rPr kumimoji="1" lang="en-US" altLang="zh-CN" sz="1800" b="1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/</a:t>
            </a:r>
            <a:r>
              <a:rPr kumimoji="1" lang="zh-CN" altLang="en-US" sz="1800" b="1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醫</a:t>
            </a:r>
            <a:r>
              <a:rPr kumimoji="1" lang="zh-HK" altLang="en-US" sz="1800" b="1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學院</a:t>
            </a:r>
            <a:endParaRPr kumimoji="1" lang="en-US" altLang="zh-HK" sz="1800" b="1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2"/>
            <a:r>
              <a:rPr kumimoji="1" lang="zh-HK" altLang="en-US" sz="1800" b="1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文學院</a:t>
            </a:r>
            <a:endParaRPr kumimoji="1" lang="en-US" altLang="zh-HK" sz="1800" b="1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2"/>
            <a:r>
              <a:rPr kumimoji="1" lang="zh-HK" altLang="en-US" sz="1800" b="1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商學院</a:t>
            </a:r>
            <a:endParaRPr kumimoji="1" lang="en-US" altLang="zh-HK" sz="1800" b="1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2"/>
            <a:r>
              <a:rPr kumimoji="1" lang="zh-HK" altLang="en-US" sz="1800" b="1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工程學院</a:t>
            </a:r>
            <a:endParaRPr kumimoji="1" lang="en-US" altLang="zh-HK" sz="1800" b="1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1"/>
            <a:r>
              <a:rPr kumimoji="1" lang="zh-HK" altLang="en-US" sz="2200" b="1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常見迷思</a:t>
            </a:r>
            <a:endParaRPr kumimoji="1" lang="en-US" altLang="zh-HK" sz="2200" b="1" dirty="0">
              <a:solidFill>
                <a:schemeClr val="accent2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1"/>
            <a:r>
              <a:rPr kumimoji="1" lang="zh-HK" altLang="en-US" sz="2200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熱門專業</a:t>
            </a:r>
            <a:endParaRPr kumimoji="1" lang="en-US" altLang="zh-HK" sz="2200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endParaRPr kumimoji="1" lang="zh-HK" altLang="en-US" sz="2200" dirty="0"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019628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hinking Think GIF by Digi - Find &amp; Share on GIPHY">
            <a:extLst>
              <a:ext uri="{FF2B5EF4-FFF2-40B4-BE49-F238E27FC236}">
                <a16:creationId xmlns:a16="http://schemas.microsoft.com/office/drawing/2014/main" id="{F1EE68FD-FF57-EB83-BB1A-96554B66F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219" y="224849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0C27658-DE48-8D28-F78E-482746E45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HK" altLang="en-US" sz="4000" b="1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迷思</a:t>
            </a:r>
            <a:r>
              <a:rPr kumimoji="1" lang="en-US" altLang="zh-CN" sz="4000" b="1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1</a:t>
            </a:r>
            <a:r>
              <a:rPr kumimoji="1" lang="zh-CN" altLang="en-US" sz="4000" b="1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：三大畢業</a:t>
            </a:r>
            <a:r>
              <a:rPr kumimoji="1" lang="en-US" altLang="zh-CN" sz="4000" b="1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=</a:t>
            </a:r>
            <a:r>
              <a:rPr kumimoji="1" lang="zh-CN" altLang="en-US" sz="4000" b="1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高薪厚職？</a:t>
            </a:r>
            <a:endParaRPr kumimoji="1" lang="en-US" altLang="zh-HK" sz="4000" b="1" dirty="0">
              <a:solidFill>
                <a:srgbClr val="FFFFFF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6F01A29-8C23-2A79-D8FC-CF242B1A5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14" y="1603915"/>
            <a:ext cx="4853010" cy="5108434"/>
          </a:xfrm>
          <a:prstGeom prst="rect">
            <a:avLst/>
          </a:prstGeom>
        </p:spPr>
      </p:pic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65642DA1-7FA8-3DC8-257E-58FE2FD47A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8156471"/>
              </p:ext>
            </p:extLst>
          </p:nvPr>
        </p:nvGraphicFramePr>
        <p:xfrm>
          <a:off x="5825070" y="1802140"/>
          <a:ext cx="5699168" cy="4702700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3033053">
                  <a:extLst>
                    <a:ext uri="{9D8B030D-6E8A-4147-A177-3AD203B41FA5}">
                      <a16:colId xmlns:a16="http://schemas.microsoft.com/office/drawing/2014/main" val="3114658492"/>
                    </a:ext>
                  </a:extLst>
                </a:gridCol>
                <a:gridCol w="888705">
                  <a:extLst>
                    <a:ext uri="{9D8B030D-6E8A-4147-A177-3AD203B41FA5}">
                      <a16:colId xmlns:a16="http://schemas.microsoft.com/office/drawing/2014/main" val="3902577725"/>
                    </a:ext>
                  </a:extLst>
                </a:gridCol>
                <a:gridCol w="888705">
                  <a:extLst>
                    <a:ext uri="{9D8B030D-6E8A-4147-A177-3AD203B41FA5}">
                      <a16:colId xmlns:a16="http://schemas.microsoft.com/office/drawing/2014/main" val="1851221954"/>
                    </a:ext>
                  </a:extLst>
                </a:gridCol>
                <a:gridCol w="888705">
                  <a:extLst>
                    <a:ext uri="{9D8B030D-6E8A-4147-A177-3AD203B41FA5}">
                      <a16:colId xmlns:a16="http://schemas.microsoft.com/office/drawing/2014/main" val="293314880"/>
                    </a:ext>
                  </a:extLst>
                </a:gridCol>
              </a:tblGrid>
              <a:tr h="433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生物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化學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物理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6821101"/>
                  </a:ext>
                </a:extLst>
              </a:tr>
              <a:tr h="436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明愛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(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護理學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529453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明愛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 (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物理治療學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)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6870280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都大 (護理學普通科)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600" b="0" i="0" u="none" strike="noStrike" cap="none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600" b="0" i="0" u="none" strike="noStrike" cap="none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600" b="0" i="0" u="none" strike="noStrike" cap="none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5067992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都大 (護理學精神科)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600" b="0" i="0" u="none" strike="noStrike" cap="none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600" b="0" i="0" u="none" strike="noStrike" cap="none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▲</a:t>
                      </a:r>
                      <a:endParaRPr sz="1600" b="0" i="0" u="none" strike="noStrike" cap="none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6181321"/>
                  </a:ext>
                </a:extLst>
              </a:tr>
              <a:tr h="422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都大 (物理治療學)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68656"/>
                  </a:ext>
                </a:extLst>
              </a:tr>
              <a:tr h="422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都大 (醫療化驗科學)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826673"/>
                  </a:ext>
                </a:extLst>
              </a:tr>
              <a:tr h="422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東華 (醫療化驗科學)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2219173"/>
                  </a:ext>
                </a:extLst>
              </a:tr>
              <a:tr h="422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東華 (放射治療學)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</a:t>
                      </a: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✓+</a:t>
                      </a: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4503919"/>
                  </a:ext>
                </a:extLst>
              </a:tr>
              <a:tr h="422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東華 (職業治療學)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b="0" u="none" strike="noStrike" cap="none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 b="0" i="0" u="none" strike="noStrike" cap="none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2573382"/>
                  </a:ext>
                </a:extLst>
              </a:tr>
              <a:tr h="422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東華 (物理治療學)</a:t>
                      </a: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</a:endParaRPr>
                    </a:p>
                  </a:txBody>
                  <a:tcPr marL="98500" marR="98500" marT="49250" marB="49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60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Open Sans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Songti SC" panose="02010600040101010101" pitchFamily="2" charset="-122"/>
                          <a:ea typeface="Songti SC" panose="02010600040101010101" pitchFamily="2" charset="-122"/>
                          <a:sym typeface="Open Sans"/>
                        </a:rPr>
                        <a:t>+</a:t>
                      </a:r>
                      <a:endParaRPr sz="1600" dirty="0">
                        <a:solidFill>
                          <a:schemeClr val="bg1"/>
                        </a:solidFill>
                        <a:latin typeface="Songti SC" panose="02010600040101010101" pitchFamily="2" charset="-122"/>
                        <a:ea typeface="Songti SC" panose="02010600040101010101" pitchFamily="2" charset="-122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1569429"/>
                  </a:ext>
                </a:extLst>
              </a:tr>
            </a:tbl>
          </a:graphicData>
        </a:graphic>
      </p:graphicFrame>
      <p:sp>
        <p:nvSpPr>
          <p:cNvPr id="7" name="爆炸 1 6">
            <a:extLst>
              <a:ext uri="{FF2B5EF4-FFF2-40B4-BE49-F238E27FC236}">
                <a16:creationId xmlns:a16="http://schemas.microsoft.com/office/drawing/2014/main" id="{5AD5F15E-452D-E068-82FD-AF12EFD8C2BC}"/>
              </a:ext>
            </a:extLst>
          </p:cNvPr>
          <p:cNvSpPr/>
          <p:nvPr/>
        </p:nvSpPr>
        <p:spPr>
          <a:xfrm>
            <a:off x="8331628" y="4153490"/>
            <a:ext cx="3657600" cy="2259106"/>
          </a:xfrm>
          <a:prstGeom prst="irregularSeal1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>
                <a:solidFill>
                  <a:schemeClr val="tx1"/>
                </a:solidFill>
              </a:rPr>
              <a:t>$33,000</a:t>
            </a:r>
            <a:r>
              <a:rPr kumimoji="1" lang="zh-CN" altLang="en-US" sz="2400" dirty="0">
                <a:solidFill>
                  <a:schemeClr val="tx1"/>
                </a:solidFill>
              </a:rPr>
              <a:t> 起跳</a:t>
            </a:r>
            <a:endParaRPr kumimoji="1" lang="zh-HK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39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Thinking Think GIF by Digi - Find &amp; Share on GIPHY">
            <a:extLst>
              <a:ext uri="{FF2B5EF4-FFF2-40B4-BE49-F238E27FC236}">
                <a16:creationId xmlns:a16="http://schemas.microsoft.com/office/drawing/2014/main" id="{50DB7FD6-4047-386B-ABC7-1000AE36B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219" y="224849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85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2B3290A-D3BF-4B87-B55B-FD9A98B49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9030" cy="1576446"/>
            <a:chOff x="0" y="0"/>
            <a:chExt cx="12192002" cy="157644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33A715A-0686-440A-8F40-441B42A660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2" y="0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6000"/>
                  </a:srgbClr>
                </a:gs>
                <a:gs pos="100000">
                  <a:schemeClr val="accent1">
                    <a:lumMod val="7500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761657F-19F2-425B-B7E9-0118CD13C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07778" y="-5307778"/>
              <a:ext cx="1576446" cy="12192002"/>
            </a:xfrm>
            <a:prstGeom prst="rect">
              <a:avLst/>
            </a:prstGeom>
            <a:gradFill>
              <a:gsLst>
                <a:gs pos="45000">
                  <a:schemeClr val="accent1">
                    <a:alpha val="0"/>
                  </a:schemeClr>
                </a:gs>
                <a:gs pos="99000">
                  <a:srgbClr val="000000">
                    <a:alpha val="74000"/>
                  </a:srgb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27B6634-79D3-4EDD-A77A-1065D6F3A4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25434" y="0"/>
              <a:ext cx="4303422" cy="1575461"/>
            </a:xfrm>
            <a:prstGeom prst="rect">
              <a:avLst/>
            </a:prstGeom>
            <a:gradFill>
              <a:gsLst>
                <a:gs pos="0">
                  <a:schemeClr val="accent1">
                    <a:alpha val="17000"/>
                  </a:schemeClr>
                </a:gs>
                <a:gs pos="74000">
                  <a:schemeClr val="accent1">
                    <a:lumMod val="50000"/>
                    <a:alpha val="0"/>
                  </a:schemeClr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BFEB7855-94A0-E3A3-B451-EB2C3A8F2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524" y="1624101"/>
            <a:ext cx="5882300" cy="5058777"/>
          </a:xfrm>
          <a:prstGeom prst="rect">
            <a:avLst/>
          </a:prstGeom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id="{354393F7-1A5C-EE2C-1D78-A9E18D821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HK" altLang="en-US" sz="4000" b="1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迷思</a:t>
            </a:r>
            <a:r>
              <a:rPr kumimoji="1" lang="en-US" altLang="zh-CN" sz="4000" b="1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2</a:t>
            </a:r>
            <a:r>
              <a:rPr kumimoji="1" lang="zh-CN" altLang="en-US" sz="4000" b="1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：</a:t>
            </a:r>
            <a:r>
              <a:rPr kumimoji="1" lang="zh-HK" altLang="en-US" sz="4000" b="1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醫生護士前途最好</a:t>
            </a:r>
            <a:r>
              <a:rPr kumimoji="1" lang="zh-CN" altLang="en-US" sz="4000" b="1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？</a:t>
            </a:r>
            <a:endParaRPr kumimoji="1" lang="en-US" altLang="zh-HK" sz="4000" b="1" dirty="0">
              <a:solidFill>
                <a:srgbClr val="FFFFFF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sp>
        <p:nvSpPr>
          <p:cNvPr id="18" name="爆炸 1 17">
            <a:extLst>
              <a:ext uri="{FF2B5EF4-FFF2-40B4-BE49-F238E27FC236}">
                <a16:creationId xmlns:a16="http://schemas.microsoft.com/office/drawing/2014/main" id="{8B396997-9468-4B81-5382-C457F70AC85F}"/>
              </a:ext>
            </a:extLst>
          </p:cNvPr>
          <p:cNvSpPr/>
          <p:nvPr/>
        </p:nvSpPr>
        <p:spPr>
          <a:xfrm>
            <a:off x="6364941" y="2248490"/>
            <a:ext cx="5253318" cy="4116451"/>
          </a:xfrm>
          <a:prstGeom prst="irregularSeal1">
            <a:avLst/>
          </a:prstGeom>
          <a:solidFill>
            <a:schemeClr val="accent4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K" altLang="en-US" sz="4000" b="1" dirty="0">
                <a:solidFill>
                  <a:schemeClr val="tx1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行行出狀元</a:t>
            </a:r>
            <a:r>
              <a:rPr kumimoji="1" lang="zh-CN" altLang="en-US" sz="4000" b="1" dirty="0">
                <a:solidFill>
                  <a:schemeClr val="tx1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！</a:t>
            </a:r>
            <a:endParaRPr kumimoji="1" lang="zh-HK" altLang="en-US" sz="4000" b="1" dirty="0">
              <a:solidFill>
                <a:schemeClr val="tx1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3577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37EE70A-2E29-27E0-DD6E-422650B56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897" y="1603915"/>
            <a:ext cx="3550050" cy="5148699"/>
          </a:xfrm>
          <a:prstGeom prst="rect">
            <a:avLst/>
          </a:prstGeom>
        </p:spPr>
      </p:pic>
      <p:sp>
        <p:nvSpPr>
          <p:cNvPr id="11" name="標題 1">
            <a:extLst>
              <a:ext uri="{FF2B5EF4-FFF2-40B4-BE49-F238E27FC236}">
                <a16:creationId xmlns:a16="http://schemas.microsoft.com/office/drawing/2014/main" id="{F44F0529-8312-6799-0497-F9870F7A0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HK" altLang="en-US" sz="4000" b="1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迷思</a:t>
            </a:r>
            <a:r>
              <a:rPr kumimoji="1" lang="en-US" altLang="zh-CN" sz="4000" b="1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2</a:t>
            </a:r>
            <a:r>
              <a:rPr kumimoji="1" lang="zh-CN" altLang="en-US" sz="4000" b="1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：</a:t>
            </a:r>
            <a:r>
              <a:rPr kumimoji="1" lang="zh-HK" altLang="en-US" sz="4000" b="1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醫生護士前途最好</a:t>
            </a:r>
            <a:r>
              <a:rPr kumimoji="1" lang="zh-CN" altLang="en-US" sz="4000" b="1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？</a:t>
            </a:r>
            <a:endParaRPr kumimoji="1" lang="en-US" altLang="zh-HK" sz="4000" b="1" dirty="0">
              <a:solidFill>
                <a:srgbClr val="FFFFFF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sp>
        <p:nvSpPr>
          <p:cNvPr id="17" name="剪去對角線角落矩形 16">
            <a:extLst>
              <a:ext uri="{FF2B5EF4-FFF2-40B4-BE49-F238E27FC236}">
                <a16:creationId xmlns:a16="http://schemas.microsoft.com/office/drawing/2014/main" id="{E52EEB79-239D-7568-7FF8-AD0C40B12711}"/>
              </a:ext>
            </a:extLst>
          </p:cNvPr>
          <p:cNvSpPr/>
          <p:nvPr/>
        </p:nvSpPr>
        <p:spPr>
          <a:xfrm>
            <a:off x="430307" y="3191435"/>
            <a:ext cx="2366682" cy="1326777"/>
          </a:xfrm>
          <a:prstGeom prst="snip2DiagRect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K" altLang="en-US" sz="3200" b="1" dirty="0">
                <a:solidFill>
                  <a:schemeClr val="tx1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政務主任</a:t>
            </a:r>
            <a:endParaRPr kumimoji="1" lang="en-US" altLang="zh-HK" sz="3200" b="1" dirty="0">
              <a:solidFill>
                <a:schemeClr val="tx1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algn="ctr"/>
            <a:r>
              <a:rPr kumimoji="1" lang="zh-CN" altLang="en-US" sz="3200" b="1" dirty="0">
                <a:solidFill>
                  <a:schemeClr val="tx1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（</a:t>
            </a:r>
            <a:r>
              <a:rPr kumimoji="1" lang="en-US" altLang="zh-CN" sz="3200" b="1" dirty="0">
                <a:solidFill>
                  <a:schemeClr val="tx1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AO</a:t>
            </a:r>
            <a:r>
              <a:rPr kumimoji="1" lang="zh-CN" altLang="en-US" sz="3200" b="1" dirty="0">
                <a:solidFill>
                  <a:schemeClr val="tx1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）</a:t>
            </a:r>
            <a:endParaRPr kumimoji="1" lang="zh-HK" altLang="en-US" sz="3200" b="1" dirty="0">
              <a:solidFill>
                <a:schemeClr val="tx1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98D46EEE-757A-D6E0-342A-C418C9A25D0C}"/>
              </a:ext>
            </a:extLst>
          </p:cNvPr>
          <p:cNvSpPr txBox="1"/>
          <p:nvPr/>
        </p:nvSpPr>
        <p:spPr>
          <a:xfrm>
            <a:off x="8128855" y="3429000"/>
            <a:ext cx="3722485" cy="95410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HK" altLang="en-US" sz="2800" b="1" dirty="0">
                <a:latin typeface="Songti SC" panose="02010600040101010101" pitchFamily="2" charset="-122"/>
                <a:ea typeface="Songti SC" panose="02010600040101010101" pitchFamily="2" charset="-122"/>
              </a:rPr>
              <a:t>相關課程</a:t>
            </a:r>
            <a:endParaRPr kumimoji="1" lang="en-US" altLang="zh-HK" sz="2800" b="1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HK" altLang="en-US" sz="2800" dirty="0">
                <a:latin typeface="Songti SC" panose="02010600040101010101" pitchFamily="2" charset="-122"/>
                <a:ea typeface="Songti SC" panose="02010600040101010101" pitchFamily="2" charset="-122"/>
              </a:rPr>
              <a:t>無特定範疇</a:t>
            </a:r>
            <a:endParaRPr kumimoji="1" lang="en-US" altLang="zh-HK" sz="2800" dirty="0"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3505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291E42B-E5D5-922B-BDDD-681A30DE9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kumimoji="1" lang="zh-HK" altLang="en-US" sz="5400" b="1">
                <a:latin typeface="Songti SC" panose="02010600040101010101" pitchFamily="2" charset="-122"/>
                <a:ea typeface="Songti SC" panose="02010600040101010101" pitchFamily="2" charset="-122"/>
              </a:rPr>
              <a:t>講座內容</a:t>
            </a:r>
          </a:p>
        </p:txBody>
      </p:sp>
      <p:sp>
        <p:nvSpPr>
          <p:cNvPr id="205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25E4E66-3B10-33A5-ABFC-53850BCB4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kumimoji="1" lang="zh-HK" altLang="en-US" sz="2200" b="1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中三升學途徑</a:t>
            </a:r>
            <a:endParaRPr kumimoji="1" lang="en-US" altLang="zh-HK" sz="2200" b="1" dirty="0">
              <a:solidFill>
                <a:schemeClr val="accent2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r>
              <a:rPr kumimoji="1" lang="zh-HK" altLang="en-US" sz="2200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入讀一般要求</a:t>
            </a:r>
            <a:endParaRPr kumimoji="1" lang="en-US" altLang="zh-HK" sz="2200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1"/>
            <a:r>
              <a:rPr kumimoji="1" lang="zh-HK" altLang="en-US" sz="2200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各大院校</a:t>
            </a:r>
            <a:endParaRPr kumimoji="1" lang="en-US" altLang="zh-HK" sz="2200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1"/>
            <a:r>
              <a:rPr kumimoji="1" lang="zh-HK" altLang="en-US" sz="2200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院校常見學院</a:t>
            </a:r>
            <a:endParaRPr kumimoji="1" lang="en-US" altLang="zh-HK" sz="2200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1"/>
            <a:r>
              <a:rPr kumimoji="1" lang="zh-HK" altLang="en-US" sz="2200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常見迷思</a:t>
            </a:r>
            <a:endParaRPr kumimoji="1" lang="en-US" altLang="zh-HK" sz="2200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1"/>
            <a:r>
              <a:rPr kumimoji="1" lang="zh-HK" altLang="en-US" sz="2200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熱門專業</a:t>
            </a:r>
            <a:endParaRPr kumimoji="1" lang="en-US" altLang="zh-HK" sz="2200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endParaRPr kumimoji="1" lang="zh-HK" altLang="en-US" sz="2200" dirty="0"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pic>
        <p:nvPicPr>
          <p:cNvPr id="2050" name="Picture 2" descr="A Deep Dive into Choice Theory">
            <a:extLst>
              <a:ext uri="{FF2B5EF4-FFF2-40B4-BE49-F238E27FC236}">
                <a16:creationId xmlns:a16="http://schemas.microsoft.com/office/drawing/2014/main" id="{3FAD6DC6-E13A-19E0-C89D-25F7163C0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9" r="21738" b="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2387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D90D12B-CC48-FC41-D7EB-CBC3A7887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858" y="1751714"/>
            <a:ext cx="4635156" cy="4931018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BD07F913-649A-90FA-B49E-A0BAA85C9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HK" altLang="en-US" sz="4000" b="1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迷思</a:t>
            </a:r>
            <a:r>
              <a:rPr kumimoji="1" lang="en-US" altLang="zh-CN" sz="4000" b="1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2</a:t>
            </a:r>
            <a:r>
              <a:rPr kumimoji="1" lang="zh-CN" altLang="en-US" sz="4000" b="1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：</a:t>
            </a:r>
            <a:r>
              <a:rPr kumimoji="1" lang="zh-HK" altLang="en-US" sz="4000" b="1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醫生護士前途最好</a:t>
            </a:r>
            <a:r>
              <a:rPr kumimoji="1" lang="zh-CN" altLang="en-US" sz="4000" b="1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？</a:t>
            </a:r>
            <a:endParaRPr kumimoji="1" lang="en-US" altLang="zh-HK" sz="4000" b="1" dirty="0">
              <a:solidFill>
                <a:srgbClr val="FFFFFF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sp>
        <p:nvSpPr>
          <p:cNvPr id="8" name="剪去對角線角落矩形 7">
            <a:extLst>
              <a:ext uri="{FF2B5EF4-FFF2-40B4-BE49-F238E27FC236}">
                <a16:creationId xmlns:a16="http://schemas.microsoft.com/office/drawing/2014/main" id="{AD09EEBE-BEAF-B447-0209-15810F820DD6}"/>
              </a:ext>
            </a:extLst>
          </p:cNvPr>
          <p:cNvSpPr/>
          <p:nvPr/>
        </p:nvSpPr>
        <p:spPr>
          <a:xfrm>
            <a:off x="430307" y="3191435"/>
            <a:ext cx="2366682" cy="1326777"/>
          </a:xfrm>
          <a:prstGeom prst="snip2DiagRect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K" altLang="en-US" sz="3200" b="1" dirty="0">
                <a:solidFill>
                  <a:schemeClr val="tx1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政府律師</a:t>
            </a:r>
            <a:endParaRPr kumimoji="1" lang="en-US" altLang="zh-HK" sz="3200" b="1" dirty="0">
              <a:solidFill>
                <a:schemeClr val="tx1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683DBDC-E5C3-311D-4AB6-384ACE3BDE63}"/>
              </a:ext>
            </a:extLst>
          </p:cNvPr>
          <p:cNvSpPr txBox="1"/>
          <p:nvPr/>
        </p:nvSpPr>
        <p:spPr>
          <a:xfrm>
            <a:off x="8128856" y="2761129"/>
            <a:ext cx="3722485" cy="181588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HK" altLang="en-US" sz="2800" b="1" dirty="0">
                <a:latin typeface="Songti SC" panose="02010600040101010101" pitchFamily="2" charset="-122"/>
                <a:ea typeface="Songti SC" panose="02010600040101010101" pitchFamily="2" charset="-122"/>
              </a:rPr>
              <a:t>相關課程</a:t>
            </a:r>
            <a:endParaRPr kumimoji="1" lang="en-US" altLang="zh-HK" sz="2800" b="1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HK" altLang="en-US" sz="2800" dirty="0">
                <a:latin typeface="Songti SC" panose="02010600040101010101" pitchFamily="2" charset="-122"/>
                <a:ea typeface="Songti SC" panose="02010600040101010101" pitchFamily="2" charset="-122"/>
              </a:rPr>
              <a:t>港大法律</a:t>
            </a:r>
            <a:endParaRPr kumimoji="1" lang="en-US" altLang="zh-HK" sz="2800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HK" altLang="en-US" sz="2800" dirty="0">
                <a:latin typeface="Songti SC" panose="02010600040101010101" pitchFamily="2" charset="-122"/>
                <a:ea typeface="Songti SC" panose="02010600040101010101" pitchFamily="2" charset="-122"/>
              </a:rPr>
              <a:t>城大法律</a:t>
            </a:r>
            <a:endParaRPr kumimoji="1" lang="en-US" altLang="zh-HK" sz="2800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HK" altLang="en-US" sz="2800" dirty="0">
                <a:latin typeface="Songti SC" panose="02010600040101010101" pitchFamily="2" charset="-122"/>
                <a:ea typeface="Songti SC" panose="02010600040101010101" pitchFamily="2" charset="-122"/>
              </a:rPr>
              <a:t>中大法律</a:t>
            </a:r>
          </a:p>
        </p:txBody>
      </p:sp>
    </p:spTree>
    <p:extLst>
      <p:ext uri="{BB962C8B-B14F-4D97-AF65-F5344CB8AC3E}">
        <p14:creationId xmlns:p14="http://schemas.microsoft.com/office/powerpoint/2010/main" val="30963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354393F7-1A5C-EE2C-1D78-A9E18D821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9806922" cy="11592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kumimoji="1" lang="zh-HK" altLang="en-US" sz="40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迷思</a:t>
            </a:r>
            <a:r>
              <a:rPr kumimoji="1" lang="en-US" altLang="zh-CN" sz="4000" b="1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3</a:t>
            </a:r>
            <a:r>
              <a:rPr kumimoji="1" lang="zh-CN" altLang="en-US" sz="40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：</a:t>
            </a:r>
            <a:r>
              <a:rPr kumimoji="1" lang="zh-HK" altLang="en-US" sz="40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讀理科</a:t>
            </a:r>
            <a:r>
              <a:rPr kumimoji="1" lang="zh-CN" altLang="en-US" sz="40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 </a:t>
            </a:r>
            <a:r>
              <a:rPr kumimoji="1" lang="en-US" altLang="zh-CN" sz="40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(</a:t>
            </a:r>
            <a:r>
              <a:rPr kumimoji="1" lang="zh-CN" altLang="en-US" sz="40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生物、化學、物理</a:t>
            </a:r>
            <a:r>
              <a:rPr kumimoji="1" lang="en-US" altLang="zh-CN" sz="40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)</a:t>
            </a:r>
            <a:r>
              <a:rPr kumimoji="1" lang="zh-CN" altLang="en-US" sz="40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 </a:t>
            </a:r>
            <a:r>
              <a:rPr kumimoji="1" lang="zh-HK" altLang="en-US" sz="40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比較著數</a:t>
            </a:r>
            <a:r>
              <a:rPr kumimoji="1" lang="zh-CN" altLang="en-US" sz="40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？</a:t>
            </a:r>
            <a:endParaRPr kumimoji="1" lang="en-US" altLang="zh-HK" sz="4000" b="1" kern="1200" dirty="0">
              <a:solidFill>
                <a:srgbClr val="FFFFFF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sp>
        <p:nvSpPr>
          <p:cNvPr id="4" name="Google Shape;536;p14">
            <a:extLst>
              <a:ext uri="{FF2B5EF4-FFF2-40B4-BE49-F238E27FC236}">
                <a16:creationId xmlns:a16="http://schemas.microsoft.com/office/drawing/2014/main" id="{7DE5EE89-0434-F251-7090-B96585D18777}"/>
              </a:ext>
            </a:extLst>
          </p:cNvPr>
          <p:cNvSpPr txBox="1"/>
          <p:nvPr/>
        </p:nvSpPr>
        <p:spPr>
          <a:xfrm>
            <a:off x="1609285" y="1967629"/>
            <a:ext cx="8973430" cy="76940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 algn="just">
              <a:buClr>
                <a:srgbClr val="17365D"/>
              </a:buClr>
              <a:buSzPts val="2200"/>
              <a:buFont typeface="Arial"/>
              <a:buChar char="•"/>
            </a:pPr>
            <a:r>
              <a:rPr lang="zh-HK" altLang="en-US" sz="22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讀理科的同學</a:t>
            </a:r>
            <a:r>
              <a:rPr lang="zh-CN" altLang="en-US" sz="22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，將來可以選擇各種學院？</a:t>
            </a:r>
            <a:endParaRPr lang="en-US" altLang="zh-CN" sz="2200" dirty="0">
              <a:latin typeface="Songti SC" panose="02010600040101010101" pitchFamily="2" charset="-122"/>
              <a:ea typeface="Songti SC" panose="02010600040101010101" pitchFamily="2" charset="-122"/>
              <a:cs typeface="Open Sans"/>
              <a:sym typeface="Open Sans"/>
            </a:endParaRPr>
          </a:p>
          <a:p>
            <a:pPr marL="342900" indent="-342900" algn="just">
              <a:buClr>
                <a:srgbClr val="17365D"/>
              </a:buClr>
              <a:buSzPts val="2200"/>
              <a:buFont typeface="Arial"/>
              <a:buChar char="•"/>
            </a:pPr>
            <a:r>
              <a:rPr lang="zh-CN" altLang="en-US" sz="22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讀文科的同學，將來不可以選擇理學院及醫學相關專業？</a:t>
            </a:r>
            <a:endParaRPr sz="2200" dirty="0">
              <a:latin typeface="Songti SC" panose="02010600040101010101" pitchFamily="2" charset="-122"/>
              <a:ea typeface="Songti SC" panose="02010600040101010101" pitchFamily="2" charset="-122"/>
              <a:cs typeface="Open Sans"/>
              <a:sym typeface="Open Sans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1AB1891-611C-61B1-C1FA-55FD5D82D1C4}"/>
              </a:ext>
            </a:extLst>
          </p:cNvPr>
          <p:cNvSpPr txBox="1"/>
          <p:nvPr/>
        </p:nvSpPr>
        <p:spPr>
          <a:xfrm>
            <a:off x="1609285" y="3231914"/>
            <a:ext cx="8973431" cy="246221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440"/>
              </a:spcBef>
              <a:buClr>
                <a:srgbClr val="FF0000"/>
              </a:buClr>
              <a:buSzPts val="2200"/>
              <a:buFont typeface="Arial"/>
              <a:buChar char="•"/>
            </a:pPr>
            <a:r>
              <a:rPr lang="zh-HK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文學院相關科目分數有加成 </a:t>
            </a:r>
            <a:r>
              <a:rPr lang="en-US" altLang="zh-HK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/ </a:t>
            </a:r>
            <a:r>
              <a:rPr lang="zh-HK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有優先考慮</a:t>
            </a:r>
          </a:p>
          <a:p>
            <a:pPr marL="342900" indent="-203200" algn="just">
              <a:spcBef>
                <a:spcPts val="440"/>
              </a:spcBef>
              <a:buClr>
                <a:schemeClr val="dk1"/>
              </a:buClr>
              <a:buSzPts val="2200"/>
            </a:pPr>
            <a:endParaRPr lang="zh-HK" altLang="en-US" sz="2400" dirty="0">
              <a:latin typeface="Songti SC" panose="02010600040101010101" pitchFamily="2" charset="-122"/>
              <a:ea typeface="Songti SC" panose="02010600040101010101" pitchFamily="2" charset="-122"/>
              <a:cs typeface="Open Sans"/>
              <a:sym typeface="Open Sans"/>
            </a:endParaRPr>
          </a:p>
          <a:p>
            <a:pPr marL="342900" indent="-342900">
              <a:spcBef>
                <a:spcPts val="440"/>
              </a:spcBef>
              <a:buClr>
                <a:srgbClr val="17365D"/>
              </a:buClr>
              <a:buSzPts val="2200"/>
              <a:buFont typeface="Arial"/>
              <a:buChar char="•"/>
            </a:pPr>
            <a:r>
              <a:rPr lang="zh-HK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例子</a:t>
            </a:r>
            <a:r>
              <a:rPr lang="en-US" altLang="zh-HK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1</a:t>
            </a:r>
            <a:r>
              <a:rPr lang="zh-HK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：	中大文學士</a:t>
            </a:r>
            <a:r>
              <a:rPr lang="en-US" altLang="zh-HK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(</a:t>
            </a:r>
            <a:r>
              <a:rPr lang="zh-HK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中文研究</a:t>
            </a:r>
            <a:r>
              <a:rPr lang="en-US" altLang="zh-HK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)</a:t>
            </a:r>
            <a:r>
              <a:rPr lang="zh-HK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及教育學士</a:t>
            </a:r>
            <a:r>
              <a:rPr lang="en-US" altLang="zh-HK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(</a:t>
            </a:r>
            <a:r>
              <a:rPr lang="zh-HK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中文教育</a:t>
            </a:r>
            <a:r>
              <a:rPr lang="en-US" altLang="zh-HK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)</a:t>
            </a:r>
            <a:br>
              <a:rPr lang="en-US" altLang="zh-HK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</a:br>
            <a:r>
              <a:rPr lang="en-US" altLang="zh-HK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		</a:t>
            </a:r>
            <a:r>
              <a:rPr lang="zh-HK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中文達 </a:t>
            </a:r>
            <a:r>
              <a:rPr lang="en-US" altLang="zh-HK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4 </a:t>
            </a:r>
            <a:r>
              <a:rPr lang="zh-HK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級</a:t>
            </a:r>
          </a:p>
          <a:p>
            <a:pPr marL="342900" indent="-342900">
              <a:spcBef>
                <a:spcPts val="440"/>
              </a:spcBef>
              <a:buClr>
                <a:srgbClr val="17365D"/>
              </a:buClr>
              <a:buSzPts val="2200"/>
              <a:buFont typeface="Arial"/>
              <a:buChar char="•"/>
            </a:pPr>
            <a:r>
              <a:rPr lang="zh-HK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例子</a:t>
            </a:r>
            <a:r>
              <a:rPr lang="en-US" altLang="zh-HK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2</a:t>
            </a:r>
            <a:r>
              <a:rPr lang="zh-HK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：	嶺大歷史</a:t>
            </a:r>
            <a:r>
              <a:rPr lang="en-US" altLang="zh-HK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(</a:t>
            </a:r>
            <a:r>
              <a:rPr lang="zh-HK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榮譽</a:t>
            </a:r>
            <a:r>
              <a:rPr lang="en-US" altLang="zh-HK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)</a:t>
            </a:r>
            <a:r>
              <a:rPr lang="zh-HK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文學士</a:t>
            </a:r>
            <a:br>
              <a:rPr lang="zh-HK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</a:br>
            <a:r>
              <a:rPr lang="zh-HK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		計最佳 </a:t>
            </a:r>
            <a:r>
              <a:rPr lang="en-US" altLang="zh-HK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5 </a:t>
            </a:r>
            <a:r>
              <a:rPr lang="zh-HK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科 </a:t>
            </a:r>
            <a:r>
              <a:rPr lang="en-US" altLang="zh-HK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; </a:t>
            </a:r>
            <a:r>
              <a:rPr lang="zh-HK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中文 </a:t>
            </a:r>
            <a:r>
              <a:rPr lang="en-US" altLang="zh-HK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x 1.5 ; </a:t>
            </a:r>
            <a:r>
              <a:rPr lang="zh-HK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英文 </a:t>
            </a:r>
            <a:r>
              <a:rPr lang="en-US" altLang="zh-HK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x 1.5 ; </a:t>
            </a:r>
            <a:r>
              <a:rPr lang="zh-HK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中史</a:t>
            </a:r>
            <a:r>
              <a:rPr lang="en-US" altLang="zh-HK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&amp;</a:t>
            </a:r>
            <a:r>
              <a:rPr lang="zh-HK" altLang="en-US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歷史 </a:t>
            </a:r>
            <a:r>
              <a:rPr lang="en-US" altLang="zh-HK" sz="24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x 1.5</a:t>
            </a:r>
            <a:endParaRPr lang="en-US" altLang="zh-HK" sz="2400" dirty="0"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3520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5D733401-18AD-4E20-0F97-D60006187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9806922" cy="11592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kumimoji="1" lang="zh-HK" altLang="en-US" sz="40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迷思</a:t>
            </a:r>
            <a:r>
              <a:rPr kumimoji="1" lang="en-US" altLang="zh-CN" sz="40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4</a:t>
            </a:r>
            <a:r>
              <a:rPr kumimoji="1" lang="zh-CN" altLang="en-US" sz="40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：</a:t>
            </a:r>
            <a:r>
              <a:rPr kumimoji="1" lang="zh-CN" altLang="en-US" sz="4000" b="1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我對好多科都好有興趣，</a:t>
            </a:r>
            <a:br>
              <a:rPr kumimoji="1" lang="en-US" altLang="zh-CN" sz="4000" b="1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</a:br>
            <a:r>
              <a:rPr kumimoji="1" lang="zh-CN" altLang="en-US" sz="4000" b="1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              但</a:t>
            </a:r>
            <a:r>
              <a:rPr kumimoji="1" lang="zh-HK" altLang="en-US" sz="40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大學似乎只可以揀其中一科讀</a:t>
            </a:r>
            <a:r>
              <a:rPr kumimoji="1" lang="zh-CN" altLang="en-US" sz="40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？</a:t>
            </a:r>
            <a:endParaRPr kumimoji="1" lang="en-US" altLang="zh-HK" sz="4000" b="1" kern="1200" dirty="0">
              <a:solidFill>
                <a:srgbClr val="FFFFFF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pic>
        <p:nvPicPr>
          <p:cNvPr id="11266" name="Picture 2" descr="八大2022新增課程【升學懶人包】 - 學博教育">
            <a:extLst>
              <a:ext uri="{FF2B5EF4-FFF2-40B4-BE49-F238E27FC236}">
                <a16:creationId xmlns:a16="http://schemas.microsoft.com/office/drawing/2014/main" id="{5C93E297-FFCA-3E39-955F-C030DB3403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1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15"/>
          <a:stretch/>
        </p:blipFill>
        <p:spPr bwMode="auto">
          <a:xfrm>
            <a:off x="126777" y="1641556"/>
            <a:ext cx="11938445" cy="593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536;p14">
            <a:extLst>
              <a:ext uri="{FF2B5EF4-FFF2-40B4-BE49-F238E27FC236}">
                <a16:creationId xmlns:a16="http://schemas.microsoft.com/office/drawing/2014/main" id="{7DE5EE89-0434-F251-7090-B96585D18777}"/>
              </a:ext>
            </a:extLst>
          </p:cNvPr>
          <p:cNvSpPr txBox="1"/>
          <p:nvPr/>
        </p:nvSpPr>
        <p:spPr>
          <a:xfrm>
            <a:off x="1371599" y="2318197"/>
            <a:ext cx="9724031" cy="3683358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Clr>
                <a:srgbClr val="17365D"/>
              </a:buClr>
              <a:buSzPts val="2200"/>
              <a:buFont typeface="Arial" panose="020B0604020202020204" pitchFamily="34" charset="0"/>
              <a:buChar char="•"/>
            </a:pPr>
            <a:r>
              <a:rPr lang="zh-HK" altLang="en-US" sz="2400" b="1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  <a:sym typeface="Open Sans"/>
              </a:rPr>
              <a:t>大學課程多元</a:t>
            </a:r>
            <a:endParaRPr lang="en-US" altLang="zh-HK" sz="2400" b="1" dirty="0">
              <a:solidFill>
                <a:schemeClr val="accent2"/>
              </a:solidFill>
              <a:latin typeface="Songti SC" panose="02010600040101010101" pitchFamily="2" charset="-122"/>
              <a:ea typeface="Songti SC" panose="02010600040101010101" pitchFamily="2" charset="-122"/>
              <a:sym typeface="Open Sans"/>
            </a:endParaRP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Clr>
                <a:srgbClr val="17365D"/>
              </a:buClr>
              <a:buSzPts val="2200"/>
              <a:buFont typeface="Arial" panose="020B0604020202020204" pitchFamily="34" charset="0"/>
              <a:buChar char="•"/>
            </a:pPr>
            <a:r>
              <a:rPr lang="zh-HK" altLang="en-US" sz="2400" b="1" dirty="0">
                <a:latin typeface="Songti SC" panose="02010600040101010101" pitchFamily="2" charset="-122"/>
                <a:ea typeface="Songti SC" panose="02010600040101010101" pitchFamily="2" charset="-122"/>
                <a:sym typeface="Open Sans"/>
              </a:rPr>
              <a:t>例子</a:t>
            </a:r>
            <a:r>
              <a:rPr lang="zh-CN" altLang="en-US" sz="2400" b="1" dirty="0">
                <a:latin typeface="Songti SC" panose="02010600040101010101" pitchFamily="2" charset="-122"/>
                <a:ea typeface="Songti SC" panose="02010600040101010101" pitchFamily="2" charset="-122"/>
                <a:sym typeface="Open Sans"/>
              </a:rPr>
              <a:t> </a:t>
            </a:r>
            <a:r>
              <a:rPr lang="en-US" altLang="zh-CN" sz="2400" b="1" dirty="0">
                <a:latin typeface="Songti SC" panose="02010600040101010101" pitchFamily="2" charset="-122"/>
                <a:ea typeface="Songti SC" panose="02010600040101010101" pitchFamily="2" charset="-122"/>
                <a:sym typeface="Wingdings" pitchFamily="2" charset="2"/>
              </a:rPr>
              <a:t></a:t>
            </a:r>
            <a:r>
              <a:rPr lang="zh-CN" altLang="en-US" sz="2400" b="1" dirty="0">
                <a:latin typeface="Songti SC" panose="02010600040101010101" pitchFamily="2" charset="-122"/>
                <a:ea typeface="Songti SC" panose="02010600040101010101" pitchFamily="2" charset="-122"/>
                <a:sym typeface="Wingdings" pitchFamily="2" charset="2"/>
              </a:rPr>
              <a:t> 科大：科技及管理學雙學位課程</a:t>
            </a:r>
            <a:endParaRPr lang="en-US" altLang="zh-CN" sz="2400" b="1" dirty="0">
              <a:latin typeface="Songti SC" panose="02010600040101010101" pitchFamily="2" charset="-122"/>
              <a:ea typeface="Songti SC" panose="02010600040101010101" pitchFamily="2" charset="-122"/>
              <a:sym typeface="Wingdings" pitchFamily="2" charset="2"/>
            </a:endParaRP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Clr>
                <a:srgbClr val="17365D"/>
              </a:buClr>
              <a:buSzPts val="2200"/>
              <a:buFont typeface="Arial" panose="020B0604020202020204" pitchFamily="34" charset="0"/>
              <a:buChar char="•"/>
            </a:pPr>
            <a:r>
              <a:rPr lang="zh-CN" altLang="en-US" sz="2400" b="1" dirty="0">
                <a:latin typeface="Songti SC" panose="02010600040101010101" pitchFamily="2" charset="-122"/>
                <a:ea typeface="Songti SC" panose="02010600040101010101" pitchFamily="2" charset="-122"/>
                <a:sym typeface="Wingdings" pitchFamily="2" charset="2"/>
              </a:rPr>
              <a:t>         </a:t>
            </a:r>
            <a:r>
              <a:rPr lang="en-US" altLang="zh-CN" sz="2400" b="1" dirty="0">
                <a:latin typeface="Songti SC" panose="02010600040101010101" pitchFamily="2" charset="-122"/>
                <a:ea typeface="Songti SC" panose="02010600040101010101" pitchFamily="2" charset="-122"/>
                <a:sym typeface="Wingdings" pitchFamily="2" charset="2"/>
              </a:rPr>
              <a:t></a:t>
            </a:r>
            <a:r>
              <a:rPr lang="zh-CN" altLang="en-US" sz="2400" b="1" dirty="0">
                <a:latin typeface="Songti SC" panose="02010600040101010101" pitchFamily="2" charset="-122"/>
                <a:ea typeface="Songti SC" panose="02010600040101010101" pitchFamily="2" charset="-122"/>
                <a:sym typeface="Wingdings" pitchFamily="2" charset="2"/>
              </a:rPr>
              <a:t>理大：生物科技及化學科技</a:t>
            </a:r>
            <a:r>
              <a:rPr lang="en-US" altLang="zh-CN" sz="2400" b="1" dirty="0">
                <a:latin typeface="Songti SC" panose="02010600040101010101" pitchFamily="2" charset="-122"/>
                <a:ea typeface="Songti SC" panose="02010600040101010101" pitchFamily="2" charset="-122"/>
                <a:sym typeface="Wingdings" pitchFamily="2" charset="2"/>
              </a:rPr>
              <a:t>(</a:t>
            </a:r>
            <a:r>
              <a:rPr lang="zh-CN" altLang="en-US" sz="2400" b="1" dirty="0">
                <a:latin typeface="Songti SC" panose="02010600040101010101" pitchFamily="2" charset="-122"/>
                <a:ea typeface="Songti SC" panose="02010600040101010101" pitchFamily="2" charset="-122"/>
                <a:sym typeface="Wingdings" pitchFamily="2" charset="2"/>
              </a:rPr>
              <a:t>榮譽</a:t>
            </a:r>
            <a:r>
              <a:rPr lang="en-US" altLang="zh-CN" sz="2400" b="1" dirty="0">
                <a:latin typeface="Songti SC" panose="02010600040101010101" pitchFamily="2" charset="-122"/>
                <a:ea typeface="Songti SC" panose="02010600040101010101" pitchFamily="2" charset="-122"/>
                <a:sym typeface="Wingdings" pitchFamily="2" charset="2"/>
              </a:rPr>
              <a:t>)</a:t>
            </a:r>
            <a:r>
              <a:rPr lang="zh-CN" altLang="en-US" sz="2400" b="1" dirty="0">
                <a:latin typeface="Songti SC" panose="02010600040101010101" pitchFamily="2" charset="-122"/>
                <a:ea typeface="Songti SC" panose="02010600040101010101" pitchFamily="2" charset="-122"/>
                <a:sym typeface="Wingdings" pitchFamily="2" charset="2"/>
              </a:rPr>
              <a:t>理學士組合課程</a:t>
            </a:r>
            <a:endParaRPr lang="en-US" altLang="zh-CN" sz="2400" b="1" dirty="0">
              <a:latin typeface="Songti SC" panose="02010600040101010101" pitchFamily="2" charset="-122"/>
              <a:ea typeface="Songti SC" panose="02010600040101010101" pitchFamily="2" charset="-122"/>
              <a:sym typeface="Wingdings" pitchFamily="2" charset="2"/>
            </a:endParaRPr>
          </a:p>
          <a:p>
            <a:pPr marL="571500" lvl="1">
              <a:lnSpc>
                <a:spcPct val="90000"/>
              </a:lnSpc>
              <a:spcAft>
                <a:spcPts val="600"/>
              </a:spcAft>
              <a:buClr>
                <a:srgbClr val="17365D"/>
              </a:buClr>
              <a:buSzPts val="2200"/>
            </a:pPr>
            <a:endParaRPr lang="en-US" altLang="zh-HK" sz="2400" b="1" dirty="0">
              <a:latin typeface="Songti SC" panose="02010600040101010101" pitchFamily="2" charset="-122"/>
              <a:ea typeface="Songti SC" panose="02010600040101010101" pitchFamily="2" charset="-122"/>
              <a:sym typeface="Open Sans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Clr>
                <a:srgbClr val="17365D"/>
              </a:buClr>
              <a:buSzPts val="2200"/>
              <a:buFont typeface="Arial" panose="020B0604020202020204" pitchFamily="34" charset="0"/>
              <a:buChar char="•"/>
            </a:pPr>
            <a:r>
              <a:rPr lang="zh-HK" altLang="en-US" sz="2400" b="1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  <a:sym typeface="Open Sans"/>
              </a:rPr>
              <a:t>大學課程彈性大</a:t>
            </a:r>
            <a:r>
              <a:rPr lang="zh-CN" altLang="en-US" sz="2400" b="1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  <a:sym typeface="Open Sans"/>
              </a:rPr>
              <a:t> </a:t>
            </a:r>
            <a:r>
              <a:rPr lang="en-US" altLang="zh-CN" sz="2400" b="1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  <a:sym typeface="Wingdings" pitchFamily="2" charset="2"/>
              </a:rPr>
              <a:t></a:t>
            </a:r>
            <a:r>
              <a:rPr lang="zh-CN" altLang="en-US" sz="2400" b="1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  <a:sym typeface="Wingdings" pitchFamily="2" charset="2"/>
              </a:rPr>
              <a:t> </a:t>
            </a:r>
            <a:r>
              <a:rPr lang="zh-HK" altLang="en-US" sz="2400" b="1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  <a:sym typeface="Open Sans"/>
              </a:rPr>
              <a:t>有主修</a:t>
            </a:r>
            <a:r>
              <a:rPr lang="en-US" altLang="zh-CN" sz="2400" b="1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  <a:sym typeface="Open Sans"/>
              </a:rPr>
              <a:t>(major)</a:t>
            </a:r>
            <a:r>
              <a:rPr lang="zh-CN" altLang="en-US" sz="2400" b="1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  <a:sym typeface="Open Sans"/>
              </a:rPr>
              <a:t>，副修</a:t>
            </a:r>
            <a:r>
              <a:rPr lang="en-US" altLang="zh-CN" sz="2400" b="1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  <a:sym typeface="Open Sans"/>
              </a:rPr>
              <a:t>(minor)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Clr>
                <a:srgbClr val="17365D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2400" dirty="0" err="1">
                <a:latin typeface="Songti SC" panose="02010600040101010101" pitchFamily="2" charset="-122"/>
                <a:ea typeface="Songti SC" panose="02010600040101010101" pitchFamily="2" charset="-122"/>
                <a:sym typeface="Open Sans"/>
              </a:rPr>
              <a:t>主修</a:t>
            </a:r>
            <a:r>
              <a:rPr lang="zh-CN" altLang="en-US" sz="2400" dirty="0">
                <a:latin typeface="Songti SC" panose="02010600040101010101" pitchFamily="2" charset="-122"/>
                <a:ea typeface="Songti SC" panose="02010600040101010101" pitchFamily="2" charset="-122"/>
                <a:sym typeface="Open Sans"/>
              </a:rPr>
              <a:t>：大學主要課程，亦是自己最感興趣</a:t>
            </a:r>
            <a:endParaRPr lang="en-US" altLang="zh-CN" sz="2400" dirty="0">
              <a:latin typeface="Songti SC" panose="02010600040101010101" pitchFamily="2" charset="-122"/>
              <a:ea typeface="Songti SC" panose="02010600040101010101" pitchFamily="2" charset="-122"/>
              <a:sym typeface="Open Sans"/>
            </a:endParaRP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Clr>
                <a:srgbClr val="17365D"/>
              </a:buClr>
              <a:buSzPts val="2200"/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Songti SC" panose="02010600040101010101" pitchFamily="2" charset="-122"/>
                <a:ea typeface="Songti SC" panose="02010600040101010101" pitchFamily="2" charset="-122"/>
                <a:sym typeface="Open Sans"/>
              </a:rPr>
              <a:t>副修：其他有興趣課程</a:t>
            </a:r>
            <a:endParaRPr lang="en-US" altLang="zh-CN" sz="2400" dirty="0">
              <a:latin typeface="Songti SC" panose="02010600040101010101" pitchFamily="2" charset="-122"/>
              <a:ea typeface="Songti SC" panose="02010600040101010101" pitchFamily="2" charset="-122"/>
              <a:sym typeface="Open Sans"/>
            </a:endParaRP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Clr>
                <a:srgbClr val="17365D"/>
              </a:buClr>
              <a:buSzPts val="2200"/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Songti SC" panose="02010600040101010101" pitchFamily="2" charset="-122"/>
                <a:ea typeface="Songti SC" panose="02010600040101010101" pitchFamily="2" charset="-122"/>
                <a:sym typeface="Open Sans"/>
              </a:rPr>
              <a:t>例子 </a:t>
            </a:r>
            <a:r>
              <a:rPr lang="en-US" altLang="zh-CN" sz="2400" dirty="0">
                <a:latin typeface="Songti SC" panose="02010600040101010101" pitchFamily="2" charset="-122"/>
                <a:ea typeface="Songti SC" panose="02010600040101010101" pitchFamily="2" charset="-122"/>
                <a:sym typeface="Wingdings" pitchFamily="2" charset="2"/>
              </a:rPr>
              <a:t></a:t>
            </a:r>
            <a:r>
              <a:rPr lang="zh-CN" altLang="en-US" sz="2400" dirty="0">
                <a:latin typeface="Songti SC" panose="02010600040101010101" pitchFamily="2" charset="-122"/>
                <a:ea typeface="Songti SC" panose="02010600040101010101" pitchFamily="2" charset="-122"/>
                <a:sym typeface="Wingdings" pitchFamily="2" charset="2"/>
              </a:rPr>
              <a:t> </a:t>
            </a:r>
            <a:r>
              <a:rPr lang="zh-CN" altLang="en-US" sz="2400" dirty="0">
                <a:latin typeface="Songti SC" panose="02010600040101010101" pitchFamily="2" charset="-122"/>
                <a:ea typeface="Songti SC" panose="02010600040101010101" pitchFamily="2" charset="-122"/>
                <a:sym typeface="Open Sans"/>
              </a:rPr>
              <a:t>主修：工商管理 </a:t>
            </a:r>
            <a:r>
              <a:rPr lang="en-US" altLang="zh-CN" sz="2400" dirty="0">
                <a:latin typeface="Songti SC" panose="02010600040101010101" pitchFamily="2" charset="-122"/>
                <a:ea typeface="Songti SC" panose="02010600040101010101" pitchFamily="2" charset="-122"/>
                <a:sym typeface="Open Sans"/>
              </a:rPr>
              <a:t>(</a:t>
            </a:r>
            <a:r>
              <a:rPr lang="zh-CN" altLang="en-US" sz="2400" dirty="0">
                <a:latin typeface="Songti SC" panose="02010600040101010101" pitchFamily="2" charset="-122"/>
                <a:ea typeface="Songti SC" panose="02010600040101010101" pitchFamily="2" charset="-122"/>
                <a:sym typeface="Open Sans"/>
              </a:rPr>
              <a:t>會計</a:t>
            </a:r>
            <a:r>
              <a:rPr lang="en-US" altLang="zh-CN" sz="2400" dirty="0">
                <a:latin typeface="Songti SC" panose="02010600040101010101" pitchFamily="2" charset="-122"/>
                <a:ea typeface="Songti SC" panose="02010600040101010101" pitchFamily="2" charset="-122"/>
                <a:sym typeface="Open Sans"/>
              </a:rPr>
              <a:t>)</a:t>
            </a:r>
            <a:r>
              <a:rPr lang="zh-CN" altLang="en-US" sz="2400" dirty="0">
                <a:latin typeface="Songti SC" panose="02010600040101010101" pitchFamily="2" charset="-122"/>
                <a:ea typeface="Songti SC" panose="02010600040101010101" pitchFamily="2" charset="-122"/>
                <a:sym typeface="Open Sans"/>
              </a:rPr>
              <a:t> </a:t>
            </a:r>
            <a:r>
              <a:rPr lang="en-US" altLang="zh-CN" sz="2400" dirty="0">
                <a:latin typeface="Songti SC" panose="02010600040101010101" pitchFamily="2" charset="-122"/>
                <a:ea typeface="Songti SC" panose="02010600040101010101" pitchFamily="2" charset="-122"/>
                <a:sym typeface="Open Sans"/>
              </a:rPr>
              <a:t>+</a:t>
            </a:r>
            <a:r>
              <a:rPr lang="zh-CN" altLang="en-US" sz="2400" dirty="0">
                <a:latin typeface="Songti SC" panose="02010600040101010101" pitchFamily="2" charset="-122"/>
                <a:ea typeface="Songti SC" panose="02010600040101010101" pitchFamily="2" charset="-122"/>
                <a:sym typeface="Open Sans"/>
              </a:rPr>
              <a:t> 副修：生物</a:t>
            </a:r>
            <a:endParaRPr lang="en-US" sz="2400" dirty="0">
              <a:latin typeface="Songti SC" panose="02010600040101010101" pitchFamily="2" charset="-122"/>
              <a:ea typeface="Songti SC" panose="02010600040101010101" pitchFamily="2" charset="-122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81285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291E42B-E5D5-922B-BDDD-681A30DE9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kumimoji="1" lang="zh-HK" altLang="en-US" sz="5400" b="1">
                <a:latin typeface="Songti SC" panose="02010600040101010101" pitchFamily="2" charset="-122"/>
                <a:ea typeface="Songti SC" panose="02010600040101010101" pitchFamily="2" charset="-122"/>
              </a:rPr>
              <a:t>講座內容</a:t>
            </a:r>
          </a:p>
        </p:txBody>
      </p:sp>
      <p:sp>
        <p:nvSpPr>
          <p:cNvPr id="205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A Deep Dive into Choice Theory">
            <a:extLst>
              <a:ext uri="{FF2B5EF4-FFF2-40B4-BE49-F238E27FC236}">
                <a16:creationId xmlns:a16="http://schemas.microsoft.com/office/drawing/2014/main" id="{3FAD6DC6-E13A-19E0-C89D-25F7163C0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7" r="21740" b="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4612B5E2-73E1-FEDE-42CB-CEC1BBF3B2F4}"/>
              </a:ext>
            </a:extLst>
          </p:cNvPr>
          <p:cNvSpPr txBox="1">
            <a:spLocks/>
          </p:cNvSpPr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HK" altLang="en-US" sz="2200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中三升學途徑</a:t>
            </a:r>
            <a:endParaRPr kumimoji="1" lang="en-US" altLang="zh-HK" sz="2200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r>
              <a:rPr kumimoji="1" lang="zh-HK" altLang="en-US" sz="2200" b="1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入讀一般要求</a:t>
            </a:r>
            <a:endParaRPr kumimoji="1" lang="en-US" altLang="zh-HK" sz="2200" b="1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1"/>
            <a:r>
              <a:rPr kumimoji="1" lang="zh-HK" altLang="en-US" sz="2200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各大院校</a:t>
            </a:r>
            <a:endParaRPr kumimoji="1" lang="en-US" altLang="zh-HK" sz="2200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1"/>
            <a:r>
              <a:rPr kumimoji="1" lang="zh-HK" altLang="en-US" sz="2200" b="1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院校常見學院</a:t>
            </a:r>
            <a:endParaRPr kumimoji="1" lang="en-US" altLang="zh-HK" sz="2200" b="1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2"/>
            <a:r>
              <a:rPr kumimoji="1" lang="zh-HK" altLang="en-US" sz="1800" b="1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理</a:t>
            </a:r>
            <a:r>
              <a:rPr kumimoji="1" lang="en-US" altLang="zh-CN" sz="1800" b="1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/</a:t>
            </a:r>
            <a:r>
              <a:rPr kumimoji="1" lang="zh-CN" altLang="en-US" sz="1800" b="1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醫</a:t>
            </a:r>
            <a:r>
              <a:rPr kumimoji="1" lang="zh-HK" altLang="en-US" sz="1800" b="1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學院</a:t>
            </a:r>
            <a:endParaRPr kumimoji="1" lang="en-US" altLang="zh-HK" sz="1800" b="1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2"/>
            <a:r>
              <a:rPr kumimoji="1" lang="zh-HK" altLang="en-US" sz="1800" b="1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文學院</a:t>
            </a:r>
            <a:endParaRPr kumimoji="1" lang="en-US" altLang="zh-HK" sz="1800" b="1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2"/>
            <a:r>
              <a:rPr kumimoji="1" lang="zh-HK" altLang="en-US" sz="1800" b="1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商學院</a:t>
            </a:r>
            <a:endParaRPr kumimoji="1" lang="en-US" altLang="zh-HK" sz="1800" b="1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2"/>
            <a:r>
              <a:rPr kumimoji="1" lang="zh-HK" altLang="en-US" sz="1800" b="1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工程學院</a:t>
            </a:r>
            <a:endParaRPr kumimoji="1" lang="en-US" altLang="zh-HK" sz="1800" b="1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1"/>
            <a:r>
              <a:rPr kumimoji="1" lang="zh-HK" altLang="en-US" sz="2200" b="1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常見迷思</a:t>
            </a:r>
            <a:endParaRPr kumimoji="1" lang="en-US" altLang="zh-HK" sz="2200" b="1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1"/>
            <a:r>
              <a:rPr kumimoji="1" lang="zh-HK" altLang="en-US" sz="2200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熱門專業</a:t>
            </a:r>
            <a:endParaRPr kumimoji="1" lang="en-US" altLang="zh-HK" sz="2200" dirty="0">
              <a:solidFill>
                <a:schemeClr val="accent2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endParaRPr kumimoji="1" lang="zh-HK" altLang="en-US" sz="2200" dirty="0"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689016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0"/>
          <p:cNvSpPr txBox="1"/>
          <p:nvPr/>
        </p:nvSpPr>
        <p:spPr>
          <a:xfrm>
            <a:off x="3719736" y="260648"/>
            <a:ext cx="460851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17365D"/>
              </a:buClr>
              <a:buSzPts val="2800"/>
            </a:pPr>
            <a:r>
              <a:rPr lang="en-US" sz="2800" b="1" u="sng">
                <a:solidFill>
                  <a:srgbClr val="17365D"/>
                </a:solidFill>
                <a:latin typeface="Open Sans"/>
                <a:ea typeface="Open Sans"/>
                <a:cs typeface="Open Sans"/>
                <a:sym typeface="Open Sans"/>
              </a:rPr>
              <a:t>熱門科目:護理學</a:t>
            </a:r>
            <a:endParaRPr sz="2800" b="1" u="sng">
              <a:solidFill>
                <a:srgbClr val="17365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506" name="Google Shape;506;p10"/>
          <p:cNvGraphicFramePr/>
          <p:nvPr/>
        </p:nvGraphicFramePr>
        <p:xfrm>
          <a:off x="1749299" y="2047493"/>
          <a:ext cx="8686800" cy="42486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29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3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計分方法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學額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2022年平均收生成績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面試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港大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/>
                </a:tc>
                <a:tc>
                  <a:txBody>
                    <a:bodyPr/>
                    <a:lstStyle/>
                    <a:p>
                      <a:pPr marL="285750" marR="0" lvl="0" indent="-28575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最佳5科 + 0.5 x 第6最佳科目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marL="285750" marR="0" lvl="0" indent="-28575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5→5.5 ; 5* → 7 ; 5** → 8.5</a:t>
                      </a:r>
                      <a:endParaRPr/>
                    </a:p>
                  </a:txBody>
                  <a:tcPr marL="98500" marR="98500" marT="49250" marB="492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Open Sans"/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210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Open Sans"/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28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Open Sans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選擇性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Open Sans"/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中大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/>
                </a:tc>
                <a:tc>
                  <a:txBody>
                    <a:bodyPr/>
                    <a:lstStyle/>
                    <a:p>
                      <a:pPr marL="285750" marR="0" lvl="0" indent="-2857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4C + 2X</a:t>
                      </a:r>
                      <a:endParaRPr/>
                    </a:p>
                    <a:p>
                      <a:pPr marL="285750" marR="0" lvl="0" indent="-2857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5→5.5 ; 5* → 7 ; 5** → 8.5</a:t>
                      </a:r>
                      <a:endParaRPr/>
                    </a:p>
                  </a:txBody>
                  <a:tcPr marL="98500" marR="98500" marT="49250" marB="492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Open Sans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217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Open Sans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29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Open Sans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選擇性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Open Sans"/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理大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/>
                </a:tc>
                <a:tc>
                  <a:txBody>
                    <a:bodyPr/>
                    <a:lstStyle/>
                    <a:p>
                      <a:pPr marL="285750" marR="0" lvl="0" indent="-2857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4C + 2X</a:t>
                      </a:r>
                      <a:endParaRPr/>
                    </a:p>
                    <a:p>
                      <a:pPr marL="285750" marR="0" lvl="0" indent="-2857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5→5.5 ; 5* → 7 ; 5** → 8.5</a:t>
                      </a:r>
                      <a:endParaRPr/>
                    </a:p>
                    <a:p>
                      <a:pPr marL="285750" marR="0" lvl="0" indent="-2857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加權: 中英數生物 x 10 ; 其他 x 7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Open Sans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193+70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Open Sans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261.0 / 256.7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Open Sans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無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Open Sans"/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都大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/>
                </a:tc>
                <a:tc>
                  <a:txBody>
                    <a:bodyPr/>
                    <a:lstStyle/>
                    <a:p>
                      <a:pPr marL="285750" marR="0" lvl="0" indent="-2857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4C + 1X</a:t>
                      </a:r>
                      <a:endParaRPr/>
                    </a:p>
                    <a:p>
                      <a:pPr marL="285750" marR="0" lvl="0" indent="-2857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生物、化學、物理、健社 x 1.2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Open Sans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385+125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Open Sans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19 / 17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Open Sans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選擇性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3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Open Sans"/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明愛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Open Sans"/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(聖方濟各大學)</a:t>
                      </a:r>
                      <a:endParaRPr/>
                    </a:p>
                  </a:txBody>
                  <a:tcPr marL="98500" marR="98500" marT="49250" marB="49250" anchor="ctr"/>
                </a:tc>
                <a:tc>
                  <a:txBody>
                    <a:bodyPr/>
                    <a:lstStyle/>
                    <a:p>
                      <a:pPr marL="285750" marR="0" lvl="0" indent="-2857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4C + 1X</a:t>
                      </a:r>
                      <a:endParaRPr/>
                    </a:p>
                    <a:p>
                      <a:pPr marL="285750" marR="0" lvl="0" indent="-28575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優先考慮: 生物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Open Sans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520</a:t>
                      </a:r>
                      <a:endParaRPr/>
                    </a:p>
                  </a:txBody>
                  <a:tcPr marL="98500" marR="98500" marT="49250" marB="492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Open Sans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16.1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Open Sans"/>
                        <a:buNone/>
                      </a:pPr>
                      <a:r>
                        <a:rPr lang="en-US" sz="1600" b="0" i="0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選擇性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8500" marR="98500" marT="49250" marB="4925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07" name="Google Shape;507;p10"/>
          <p:cNvSpPr txBox="1"/>
          <p:nvPr/>
        </p:nvSpPr>
        <p:spPr>
          <a:xfrm>
            <a:off x="1775520" y="908721"/>
            <a:ext cx="2952328" cy="113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buClr>
                <a:srgbClr val="17365D"/>
              </a:buClr>
              <a:buSzPts val="2000"/>
            </a:pPr>
            <a:r>
              <a:rPr lang="en-US" sz="2000" dirty="0" err="1">
                <a:solidFill>
                  <a:srgbClr val="17365D"/>
                </a:solidFill>
                <a:latin typeface="Open Sans"/>
                <a:ea typeface="Open Sans"/>
                <a:cs typeface="Open Sans"/>
                <a:sym typeface="Open Sans"/>
              </a:rPr>
              <a:t>註冊護士起薪點</a:t>
            </a:r>
            <a:r>
              <a:rPr lang="en-US" sz="2000" dirty="0">
                <a:solidFill>
                  <a:srgbClr val="17365D"/>
                </a:solidFill>
                <a:latin typeface="Open Sans"/>
                <a:ea typeface="Open Sans"/>
                <a:cs typeface="Open Sans"/>
                <a:sym typeface="Open Sans"/>
              </a:rPr>
              <a:t>：</a:t>
            </a:r>
            <a:endParaRPr sz="2000" dirty="0">
              <a:solidFill>
                <a:srgbClr val="17365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indent="-342900" algn="just">
              <a:spcBef>
                <a:spcPts val="400"/>
              </a:spcBef>
              <a:buClr>
                <a:srgbClr val="17365D"/>
              </a:buClr>
              <a:buSzPts val="2000"/>
              <a:buFont typeface="Arial"/>
              <a:buChar char="•"/>
            </a:pPr>
            <a:r>
              <a:rPr lang="en-US" sz="2000" dirty="0" err="1">
                <a:solidFill>
                  <a:srgbClr val="17365D"/>
                </a:solidFill>
                <a:latin typeface="Open Sans"/>
                <a:ea typeface="Open Sans"/>
                <a:cs typeface="Open Sans"/>
                <a:sym typeface="Open Sans"/>
              </a:rPr>
              <a:t>普通科</a:t>
            </a:r>
            <a:r>
              <a:rPr lang="en-US" sz="2000" dirty="0">
                <a:solidFill>
                  <a:srgbClr val="17365D"/>
                </a:solidFill>
                <a:latin typeface="Open Sans"/>
                <a:ea typeface="Open Sans"/>
                <a:cs typeface="Open Sans"/>
                <a:sym typeface="Open Sans"/>
              </a:rPr>
              <a:t>：$3</a:t>
            </a:r>
            <a:r>
              <a:rPr lang="en-US" altLang="zh-CN" sz="2000" dirty="0">
                <a:solidFill>
                  <a:srgbClr val="17365D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r>
              <a:rPr lang="en-US" sz="2000" dirty="0">
                <a:solidFill>
                  <a:srgbClr val="17365D"/>
                </a:solidFill>
                <a:latin typeface="Open Sans"/>
                <a:ea typeface="Open Sans"/>
                <a:cs typeface="Open Sans"/>
                <a:sym typeface="Open Sans"/>
              </a:rPr>
              <a:t>,5</a:t>
            </a:r>
            <a:r>
              <a:rPr lang="en-US" altLang="zh-CN" sz="2000" dirty="0">
                <a:solidFill>
                  <a:srgbClr val="17365D"/>
                </a:solidFill>
                <a:latin typeface="Open Sans"/>
                <a:ea typeface="Open Sans"/>
                <a:cs typeface="Open Sans"/>
                <a:sym typeface="Open Sans"/>
              </a:rPr>
              <a:t>70</a:t>
            </a:r>
            <a:endParaRPr dirty="0"/>
          </a:p>
          <a:p>
            <a:pPr marL="342900" indent="-342900" algn="just">
              <a:spcBef>
                <a:spcPts val="400"/>
              </a:spcBef>
              <a:buClr>
                <a:srgbClr val="17365D"/>
              </a:buClr>
              <a:buSzPts val="2000"/>
              <a:buFont typeface="Arial"/>
              <a:buChar char="•"/>
            </a:pPr>
            <a:r>
              <a:rPr lang="en-US" sz="2000" dirty="0" err="1">
                <a:solidFill>
                  <a:srgbClr val="17365D"/>
                </a:solidFill>
                <a:latin typeface="Open Sans"/>
                <a:ea typeface="Open Sans"/>
                <a:cs typeface="Open Sans"/>
                <a:sym typeface="Open Sans"/>
              </a:rPr>
              <a:t>精神科</a:t>
            </a:r>
            <a:r>
              <a:rPr lang="en-US" sz="2000" dirty="0">
                <a:solidFill>
                  <a:srgbClr val="17365D"/>
                </a:solidFill>
                <a:latin typeface="Open Sans"/>
                <a:ea typeface="Open Sans"/>
                <a:cs typeface="Open Sans"/>
                <a:sym typeface="Open Sans"/>
              </a:rPr>
              <a:t>：$3</a:t>
            </a:r>
            <a:r>
              <a:rPr lang="en-US" altLang="zh-CN" sz="2000" dirty="0">
                <a:solidFill>
                  <a:srgbClr val="17365D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  <a:r>
              <a:rPr lang="en-US" sz="2000" dirty="0">
                <a:solidFill>
                  <a:srgbClr val="17365D"/>
                </a:solidFill>
                <a:latin typeface="Open Sans"/>
                <a:ea typeface="Open Sans"/>
                <a:cs typeface="Open Sans"/>
                <a:sym typeface="Open Sans"/>
              </a:rPr>
              <a:t>,</a:t>
            </a:r>
            <a:r>
              <a:rPr lang="en-US" altLang="zh-CN" sz="2000" dirty="0">
                <a:solidFill>
                  <a:srgbClr val="17365D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r>
            <a:r>
              <a:rPr lang="en-US" sz="2000" dirty="0">
                <a:solidFill>
                  <a:srgbClr val="17365D"/>
                </a:solidFill>
                <a:latin typeface="Open Sans"/>
                <a:ea typeface="Open Sans"/>
                <a:cs typeface="Open Sans"/>
                <a:sym typeface="Open Sans"/>
              </a:rPr>
              <a:t>15</a:t>
            </a:r>
            <a:endParaRPr sz="2000" dirty="0">
              <a:solidFill>
                <a:srgbClr val="17365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8" name="Google Shape;508;p10"/>
          <p:cNvSpPr/>
          <p:nvPr/>
        </p:nvSpPr>
        <p:spPr>
          <a:xfrm>
            <a:off x="4753662" y="5877272"/>
            <a:ext cx="3070531" cy="1171216"/>
          </a:xfrm>
          <a:prstGeom prst="cloud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2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M2可納入計算！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37028F7-ACB8-3253-AE2C-E823A0374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843" y="134825"/>
            <a:ext cx="5665979" cy="6588350"/>
          </a:xfrm>
          <a:prstGeom prst="rect">
            <a:avLst/>
          </a:prstGeom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3" y="623275"/>
            <a:ext cx="401217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503B9C5-BC37-6CCF-24D4-A31D18337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2497" y="1056640"/>
            <a:ext cx="3197660" cy="312574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kumimoji="1" lang="zh-HK" altLang="en-US" sz="5400" b="1" kern="1200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護士</a:t>
            </a:r>
            <a:br>
              <a:rPr kumimoji="1" lang="en-US" altLang="zh-HK" sz="5400" b="1" kern="1200" dirty="0">
                <a:solidFill>
                  <a:schemeClr val="tx1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</a:br>
            <a:r>
              <a:rPr kumimoji="1" lang="zh-HK" altLang="en-US" sz="5400" b="1" kern="1200" dirty="0">
                <a:solidFill>
                  <a:schemeClr val="tx1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晉升階梯</a:t>
            </a:r>
          </a:p>
        </p:txBody>
      </p:sp>
    </p:spTree>
    <p:extLst>
      <p:ext uri="{BB962C8B-B14F-4D97-AF65-F5344CB8AC3E}">
        <p14:creationId xmlns:p14="http://schemas.microsoft.com/office/powerpoint/2010/main" val="19978874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3" y="623275"/>
            <a:ext cx="401217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503B9C5-BC37-6CCF-24D4-A31D18337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2497" y="1056640"/>
            <a:ext cx="3197660" cy="312574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kumimoji="1" lang="zh-HK" altLang="en-US" sz="3600" b="1" kern="1200" dirty="0">
                <a:solidFill>
                  <a:schemeClr val="tx1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其他熱門專業</a:t>
            </a:r>
            <a:br>
              <a:rPr kumimoji="1" lang="en-US" altLang="zh-HK" sz="3600" b="1" kern="1200" dirty="0">
                <a:solidFill>
                  <a:schemeClr val="tx1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</a:br>
            <a:r>
              <a:rPr kumimoji="1" lang="zh-HK" altLang="en-US" sz="5400" b="1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醫生</a:t>
            </a:r>
            <a:br>
              <a:rPr kumimoji="1" lang="en-US" altLang="zh-HK" sz="5400" b="1" kern="1200" dirty="0">
                <a:solidFill>
                  <a:schemeClr val="tx1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</a:br>
            <a:r>
              <a:rPr kumimoji="1" lang="zh-HK" altLang="en-US" sz="5400" b="1" kern="1200" dirty="0">
                <a:solidFill>
                  <a:schemeClr val="tx1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晉升階梯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7306658-C253-2E46-456D-346654083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40" y="1378487"/>
            <a:ext cx="6873962" cy="362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672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3" y="623275"/>
            <a:ext cx="401217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C35FB4ED-5134-9FC1-7C8C-B3C7F2960AC6}"/>
              </a:ext>
            </a:extLst>
          </p:cNvPr>
          <p:cNvSpPr txBox="1">
            <a:spLocks/>
          </p:cNvSpPr>
          <p:nvPr/>
        </p:nvSpPr>
        <p:spPr>
          <a:xfrm>
            <a:off x="8052497" y="1056640"/>
            <a:ext cx="3197660" cy="31257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HK" altLang="en-US" sz="3600" b="1" dirty="0">
                <a:latin typeface="Songti SC" panose="02010600040101010101" pitchFamily="2" charset="-122"/>
                <a:ea typeface="Songti SC" panose="02010600040101010101" pitchFamily="2" charset="-122"/>
              </a:rPr>
              <a:t>其他熱門專業</a:t>
            </a:r>
            <a:br>
              <a:rPr kumimoji="1" lang="en-US" altLang="zh-HK" sz="3600" b="1" dirty="0">
                <a:latin typeface="Songti SC" panose="02010600040101010101" pitchFamily="2" charset="-122"/>
                <a:ea typeface="Songti SC" panose="02010600040101010101" pitchFamily="2" charset="-122"/>
              </a:rPr>
            </a:br>
            <a:r>
              <a:rPr kumimoji="1" lang="zh-HK" altLang="en-US" b="1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物理治療</a:t>
            </a:r>
            <a:r>
              <a:rPr kumimoji="1" lang="en-US" altLang="zh-CN" b="1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&amp;</a:t>
            </a:r>
            <a:br>
              <a:rPr kumimoji="1" lang="en-US" altLang="zh-CN" b="1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</a:br>
            <a:r>
              <a:rPr kumimoji="1" lang="zh-CN" altLang="en-US" b="1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放射治療</a:t>
            </a:r>
            <a:br>
              <a:rPr kumimoji="1" lang="en-US" altLang="zh-HK" sz="5400" b="1" dirty="0">
                <a:latin typeface="Songti SC" panose="02010600040101010101" pitchFamily="2" charset="-122"/>
                <a:ea typeface="Songti SC" panose="02010600040101010101" pitchFamily="2" charset="-122"/>
              </a:rPr>
            </a:br>
            <a:r>
              <a:rPr kumimoji="1" lang="zh-HK" altLang="en-US" sz="5400" b="1" dirty="0">
                <a:latin typeface="Songti SC" panose="02010600040101010101" pitchFamily="2" charset="-122"/>
                <a:ea typeface="Songti SC" panose="02010600040101010101" pitchFamily="2" charset="-122"/>
              </a:rPr>
              <a:t>晉升階梯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DA55E37-3513-49FA-E5FD-B5B2298B0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191" y="234345"/>
            <a:ext cx="5873137" cy="3073239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9D35DF86-7018-04E3-517E-78309E98B1C8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1144876" y="3546172"/>
            <a:ext cx="5883451" cy="307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702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BC56053-35BA-DEAC-DE7F-FACE24855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HK" altLang="en-US" sz="6600" b="1" kern="1200" dirty="0">
                <a:solidFill>
                  <a:schemeClr val="bg1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總結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Google Shape;542;p15">
            <a:extLst>
              <a:ext uri="{FF2B5EF4-FFF2-40B4-BE49-F238E27FC236}">
                <a16:creationId xmlns:a16="http://schemas.microsoft.com/office/drawing/2014/main" id="{2DFFFBAF-AB3C-7A1D-8F4D-CF4ADB609112}"/>
              </a:ext>
            </a:extLst>
          </p:cNvPr>
          <p:cNvSpPr txBox="1"/>
          <p:nvPr/>
        </p:nvSpPr>
        <p:spPr>
          <a:xfrm>
            <a:off x="4303873" y="953293"/>
            <a:ext cx="8712880" cy="5585619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indent="-228600">
              <a:lnSpc>
                <a:spcPct val="90000"/>
              </a:lnSpc>
              <a:buClr>
                <a:srgbClr val="17365D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2000" dirty="0" err="1">
                <a:latin typeface="Songti SC" panose="02010600040101010101" pitchFamily="2" charset="-122"/>
                <a:ea typeface="Songti SC" panose="02010600040101010101" pitchFamily="2" charset="-122"/>
                <a:sym typeface="Open Sans"/>
              </a:rPr>
              <a:t>每所大學的學系繁多，未能一一提及</a:t>
            </a:r>
            <a:endParaRPr lang="en-US" sz="2000" dirty="0">
              <a:latin typeface="Songti SC" panose="02010600040101010101" pitchFamily="2" charset="-122"/>
              <a:ea typeface="Songti SC" panose="02010600040101010101" pitchFamily="2" charset="-122"/>
              <a:sym typeface="Open Sans"/>
            </a:endParaRPr>
          </a:p>
          <a:p>
            <a:pPr marL="342900" indent="-228600">
              <a:lnSpc>
                <a:spcPct val="90000"/>
              </a:lnSpc>
              <a:spcBef>
                <a:spcPts val="440"/>
              </a:spcBef>
              <a:buClr>
                <a:schemeClr val="dk1"/>
              </a:buClr>
              <a:buSzPts val="2200"/>
              <a:buFont typeface="Arial" panose="020B0604020202020204" pitchFamily="34" charset="0"/>
              <a:buChar char="•"/>
            </a:pPr>
            <a:endParaRPr lang="en-US" sz="2000" dirty="0">
              <a:latin typeface="Songti SC" panose="02010600040101010101" pitchFamily="2" charset="-122"/>
              <a:ea typeface="Songti SC" panose="02010600040101010101" pitchFamily="2" charset="-122"/>
              <a:sym typeface="Open Sans"/>
            </a:endParaRPr>
          </a:p>
          <a:p>
            <a:pPr indent="-228600">
              <a:lnSpc>
                <a:spcPct val="90000"/>
              </a:lnSpc>
              <a:spcBef>
                <a:spcPts val="440"/>
              </a:spcBef>
              <a:buClr>
                <a:srgbClr val="17365D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2000" dirty="0" err="1">
                <a:latin typeface="Songti SC" panose="02010600040101010101" pitchFamily="2" charset="-122"/>
                <a:ea typeface="Songti SC" panose="02010600040101010101" pitchFamily="2" charset="-122"/>
                <a:sym typeface="Open Sans"/>
              </a:rPr>
              <a:t>大部分文、商、社會科學、法律學院，以及未有提及的學系</a:t>
            </a:r>
            <a:r>
              <a:rPr lang="en-US" sz="2000" dirty="0">
                <a:latin typeface="Songti SC" panose="02010600040101010101" pitchFamily="2" charset="-122"/>
                <a:ea typeface="Songti SC" panose="02010600040101010101" pitchFamily="2" charset="-122"/>
                <a:sym typeface="Open Sans"/>
              </a:rPr>
              <a:t>：</a:t>
            </a:r>
          </a:p>
          <a:p>
            <a:pPr marL="342900" indent="-228600">
              <a:lnSpc>
                <a:spcPct val="90000"/>
              </a:lnSpc>
              <a:spcBef>
                <a:spcPts val="440"/>
              </a:spcBef>
              <a:buClr>
                <a:srgbClr val="17365D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2000" dirty="0" err="1">
                <a:latin typeface="Songti SC" panose="02010600040101010101" pitchFamily="2" charset="-122"/>
                <a:ea typeface="Songti SC" panose="02010600040101010101" pitchFamily="2" charset="-122"/>
                <a:sym typeface="Open Sans"/>
              </a:rPr>
              <a:t>沒有指定選修科目要求</a:t>
            </a:r>
            <a:endParaRPr lang="en-US" sz="2000" dirty="0">
              <a:latin typeface="Songti SC" panose="02010600040101010101" pitchFamily="2" charset="-122"/>
              <a:ea typeface="Songti SC" panose="02010600040101010101" pitchFamily="2" charset="-122"/>
              <a:sym typeface="Open Sans"/>
            </a:endParaRPr>
          </a:p>
          <a:p>
            <a:pPr marL="342900" indent="-228600">
              <a:lnSpc>
                <a:spcPct val="90000"/>
              </a:lnSpc>
              <a:spcBef>
                <a:spcPts val="440"/>
              </a:spcBef>
              <a:buClr>
                <a:schemeClr val="dk1"/>
              </a:buClr>
              <a:buSzPts val="2200"/>
              <a:buFont typeface="Arial" panose="020B0604020202020204" pitchFamily="34" charset="0"/>
              <a:buChar char="•"/>
            </a:pPr>
            <a:endParaRPr lang="en-US" sz="2000" dirty="0">
              <a:latin typeface="Songti SC" panose="02010600040101010101" pitchFamily="2" charset="-122"/>
              <a:ea typeface="Songti SC" panose="02010600040101010101" pitchFamily="2" charset="-122"/>
              <a:sym typeface="Open Sans"/>
            </a:endParaRPr>
          </a:p>
          <a:p>
            <a:pPr indent="-228600">
              <a:lnSpc>
                <a:spcPct val="90000"/>
              </a:lnSpc>
              <a:spcBef>
                <a:spcPts val="440"/>
              </a:spcBef>
              <a:buClr>
                <a:srgbClr val="17365D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2000" dirty="0" err="1">
                <a:latin typeface="Songti SC" panose="02010600040101010101" pitchFamily="2" charset="-122"/>
                <a:ea typeface="Songti SC" panose="02010600040101010101" pitchFamily="2" charset="-122"/>
                <a:sym typeface="Open Sans"/>
              </a:rPr>
              <a:t>理學院、工程學院、護理學院</a:t>
            </a:r>
            <a:r>
              <a:rPr lang="en-US" sz="2000" dirty="0">
                <a:latin typeface="Songti SC" panose="02010600040101010101" pitchFamily="2" charset="-122"/>
                <a:ea typeface="Songti SC" panose="02010600040101010101" pitchFamily="2" charset="-122"/>
                <a:sym typeface="Open Sans"/>
              </a:rPr>
              <a:t>：</a:t>
            </a:r>
          </a:p>
          <a:p>
            <a:pPr marL="342900" indent="-228600">
              <a:lnSpc>
                <a:spcPct val="90000"/>
              </a:lnSpc>
              <a:spcBef>
                <a:spcPts val="440"/>
              </a:spcBef>
              <a:buClr>
                <a:srgbClr val="17365D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2000" dirty="0" err="1">
                <a:latin typeface="Songti SC" panose="02010600040101010101" pitchFamily="2" charset="-122"/>
                <a:ea typeface="Songti SC" panose="02010600040101010101" pitchFamily="2" charset="-122"/>
                <a:sym typeface="Open Sans"/>
              </a:rPr>
              <a:t>視乎不同大學與學科，要求各有不同</a:t>
            </a:r>
            <a:endParaRPr lang="en-US" sz="2000" dirty="0">
              <a:latin typeface="Songti SC" panose="02010600040101010101" pitchFamily="2" charset="-122"/>
              <a:ea typeface="Songti SC" panose="02010600040101010101" pitchFamily="2" charset="-122"/>
              <a:sym typeface="Open Sans"/>
            </a:endParaRPr>
          </a:p>
          <a:p>
            <a:pPr marL="342900" indent="-228600">
              <a:lnSpc>
                <a:spcPct val="90000"/>
              </a:lnSpc>
              <a:spcBef>
                <a:spcPts val="440"/>
              </a:spcBef>
              <a:buClr>
                <a:srgbClr val="17365D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2000" dirty="0" err="1">
                <a:latin typeface="Songti SC" panose="02010600040101010101" pitchFamily="2" charset="-122"/>
                <a:ea typeface="Songti SC" panose="02010600040101010101" pitchFamily="2" charset="-122"/>
                <a:sym typeface="Open Sans"/>
              </a:rPr>
              <a:t>大多數要求至少修讀一科理科，並有分數加成</a:t>
            </a:r>
            <a:endParaRPr lang="en-US" sz="2000" dirty="0">
              <a:latin typeface="Songti SC" panose="02010600040101010101" pitchFamily="2" charset="-122"/>
              <a:ea typeface="Songti SC" panose="02010600040101010101" pitchFamily="2" charset="-122"/>
              <a:sym typeface="Open Sans"/>
            </a:endParaRPr>
          </a:p>
          <a:p>
            <a:pPr indent="-228600">
              <a:lnSpc>
                <a:spcPct val="90000"/>
              </a:lnSpc>
              <a:spcBef>
                <a:spcPts val="440"/>
              </a:spcBef>
              <a:buClr>
                <a:schemeClr val="dk1"/>
              </a:buClr>
              <a:buSzPts val="2200"/>
              <a:buFont typeface="Arial" panose="020B0604020202020204" pitchFamily="34" charset="0"/>
              <a:buChar char="•"/>
            </a:pPr>
            <a:endParaRPr lang="en-US" sz="2000" dirty="0">
              <a:latin typeface="Songti SC" panose="02010600040101010101" pitchFamily="2" charset="-122"/>
              <a:ea typeface="Songti SC" panose="02010600040101010101" pitchFamily="2" charset="-122"/>
              <a:sym typeface="Open Sans"/>
            </a:endParaRPr>
          </a:p>
          <a:p>
            <a:pPr indent="-228600">
              <a:lnSpc>
                <a:spcPct val="90000"/>
              </a:lnSpc>
              <a:spcBef>
                <a:spcPts val="440"/>
              </a:spcBef>
              <a:buClr>
                <a:srgbClr val="17365D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2000" dirty="0" err="1">
                <a:latin typeface="Songti SC" panose="02010600040101010101" pitchFamily="2" charset="-122"/>
                <a:ea typeface="Songti SC" panose="02010600040101010101" pitchFamily="2" charset="-122"/>
                <a:sym typeface="Open Sans"/>
              </a:rPr>
              <a:t>如想修讀應用學習課程</a:t>
            </a:r>
            <a:r>
              <a:rPr lang="en-US" sz="2000" dirty="0">
                <a:latin typeface="Songti SC" panose="02010600040101010101" pitchFamily="2" charset="-122"/>
                <a:ea typeface="Songti SC" panose="02010600040101010101" pitchFamily="2" charset="-122"/>
                <a:sym typeface="Open Sans"/>
              </a:rPr>
              <a:t> (APL)：</a:t>
            </a:r>
          </a:p>
          <a:p>
            <a:pPr marL="342900" indent="-228600">
              <a:lnSpc>
                <a:spcPct val="90000"/>
              </a:lnSpc>
              <a:spcBef>
                <a:spcPts val="440"/>
              </a:spcBef>
              <a:buClr>
                <a:srgbClr val="17365D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2000" dirty="0" err="1">
                <a:latin typeface="Songti SC" panose="02010600040101010101" pitchFamily="2" charset="-122"/>
                <a:ea typeface="Songti SC" panose="02010600040101010101" pitchFamily="2" charset="-122"/>
                <a:sym typeface="Open Sans"/>
              </a:rPr>
              <a:t>應及早留意心儀的大學課程有否計入APL分數</a:t>
            </a:r>
            <a:endParaRPr lang="en-US" sz="2000" dirty="0">
              <a:latin typeface="Songti SC" panose="02010600040101010101" pitchFamily="2" charset="-122"/>
              <a:ea typeface="Songti SC" panose="02010600040101010101" pitchFamily="2" charset="-122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81394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Google Shape;548;p16">
            <a:extLst>
              <a:ext uri="{FF2B5EF4-FFF2-40B4-BE49-F238E27FC236}">
                <a16:creationId xmlns:a16="http://schemas.microsoft.com/office/drawing/2014/main" id="{CAF0CFDB-816F-21FF-7259-FBEBC2153341}"/>
              </a:ext>
            </a:extLst>
          </p:cNvPr>
          <p:cNvSpPr txBox="1"/>
          <p:nvPr/>
        </p:nvSpPr>
        <p:spPr>
          <a:xfrm>
            <a:off x="4436213" y="1475251"/>
            <a:ext cx="8264976" cy="3631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buClr>
                <a:srgbClr val="17365D"/>
              </a:buClr>
              <a:buSzPts val="2200"/>
            </a:pPr>
            <a:r>
              <a:rPr lang="zh-CN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選擇心儀學科有分數加成的選修科目</a:t>
            </a:r>
          </a:p>
          <a:p>
            <a:pPr marL="342900" indent="-342900" algn="just">
              <a:spcBef>
                <a:spcPts val="440"/>
              </a:spcBef>
              <a:buClr>
                <a:srgbClr val="17365D"/>
              </a:buClr>
              <a:buSzPts val="2200"/>
              <a:buFont typeface="Arial"/>
              <a:buChar char="•"/>
            </a:pPr>
            <a:r>
              <a:rPr lang="zh-CN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重點投資加權科目</a:t>
            </a:r>
          </a:p>
          <a:p>
            <a:pPr marL="342900" indent="-203200" algn="just">
              <a:spcBef>
                <a:spcPts val="440"/>
              </a:spcBef>
              <a:buClr>
                <a:schemeClr val="dk1"/>
              </a:buClr>
              <a:buSzPts val="2200"/>
            </a:pPr>
            <a:endParaRPr lang="zh-CN" altLang="en-US" sz="2000" dirty="0">
              <a:latin typeface="Songti SC" panose="02010600040101010101" pitchFamily="2" charset="-122"/>
              <a:ea typeface="Songti SC" panose="02010600040101010101" pitchFamily="2" charset="-122"/>
              <a:cs typeface="Open Sans"/>
              <a:sym typeface="Open Sans"/>
            </a:endParaRPr>
          </a:p>
          <a:p>
            <a:pPr algn="just">
              <a:spcBef>
                <a:spcPts val="440"/>
              </a:spcBef>
              <a:buClr>
                <a:srgbClr val="17365D"/>
              </a:buClr>
              <a:buSzPts val="2200"/>
            </a:pPr>
            <a:r>
              <a:rPr lang="zh-CN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中文、英文？</a:t>
            </a:r>
          </a:p>
          <a:p>
            <a:pPr marL="342900" indent="-342900" algn="just">
              <a:spcBef>
                <a:spcPts val="440"/>
              </a:spcBef>
              <a:buClr>
                <a:srgbClr val="17365D"/>
              </a:buClr>
              <a:buSzPts val="2200"/>
              <a:buFont typeface="Arial"/>
              <a:buChar char="•"/>
            </a:pPr>
            <a:r>
              <a:rPr lang="zh-CN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一定不能低於</a:t>
            </a:r>
            <a:r>
              <a:rPr lang="en-US" altLang="zh-CN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level</a:t>
            </a:r>
            <a:r>
              <a:rPr lang="zh-CN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 </a:t>
            </a:r>
            <a:r>
              <a:rPr lang="en-US" altLang="zh-CN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3 !!!</a:t>
            </a:r>
            <a:endParaRPr lang="zh-CN" altLang="en-US" sz="1600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marL="342900" indent="-342900" algn="just">
              <a:spcBef>
                <a:spcPts val="440"/>
              </a:spcBef>
              <a:buClr>
                <a:srgbClr val="17365D"/>
              </a:buClr>
              <a:buSzPts val="2200"/>
              <a:buFont typeface="Arial"/>
              <a:buChar char="•"/>
            </a:pPr>
            <a:r>
              <a:rPr lang="zh-CN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越高越好，很多熱門學系均有加成 </a:t>
            </a:r>
            <a:r>
              <a:rPr lang="en-US" altLang="zh-CN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/ </a:t>
            </a:r>
            <a:r>
              <a:rPr lang="zh-CN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更高要求 </a:t>
            </a:r>
            <a:r>
              <a:rPr lang="en-US" altLang="zh-CN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(</a:t>
            </a:r>
            <a:r>
              <a:rPr lang="zh-CN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例如英文</a:t>
            </a:r>
            <a:r>
              <a:rPr lang="en-US" altLang="zh-CN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level</a:t>
            </a:r>
            <a:r>
              <a:rPr lang="zh-CN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 </a:t>
            </a:r>
            <a:r>
              <a:rPr lang="en-US" altLang="zh-CN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4)</a:t>
            </a:r>
            <a:endParaRPr lang="zh-CN" altLang="en-US" sz="1600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algn="just">
              <a:spcBef>
                <a:spcPts val="440"/>
              </a:spcBef>
              <a:buClr>
                <a:schemeClr val="dk1"/>
              </a:buClr>
              <a:buSzPts val="2200"/>
            </a:pPr>
            <a:endParaRPr lang="zh-CN" altLang="en-US" sz="2000" dirty="0">
              <a:latin typeface="Songti SC" panose="02010600040101010101" pitchFamily="2" charset="-122"/>
              <a:ea typeface="Songti SC" panose="02010600040101010101" pitchFamily="2" charset="-122"/>
              <a:cs typeface="Open Sans"/>
              <a:sym typeface="Open Sans"/>
            </a:endParaRPr>
          </a:p>
          <a:p>
            <a:pPr algn="just">
              <a:spcBef>
                <a:spcPts val="440"/>
              </a:spcBef>
              <a:buClr>
                <a:srgbClr val="17365D"/>
              </a:buClr>
              <a:buSzPts val="2200"/>
            </a:pPr>
            <a:r>
              <a:rPr lang="en-US" altLang="zh-CN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Final reminder</a:t>
            </a:r>
            <a:r>
              <a:rPr lang="zh-CN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：</a:t>
            </a:r>
          </a:p>
          <a:p>
            <a:pPr marL="342900" indent="-342900" algn="just">
              <a:spcBef>
                <a:spcPts val="440"/>
              </a:spcBef>
              <a:buClr>
                <a:srgbClr val="17365D"/>
              </a:buClr>
              <a:buSzPts val="2200"/>
              <a:buFont typeface="Arial"/>
              <a:buChar char="•"/>
            </a:pPr>
            <a:r>
              <a:rPr lang="zh-CN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達到最低入學要求 並不保證 申請人能入讀個別大學</a:t>
            </a:r>
          </a:p>
          <a:p>
            <a:pPr marL="342900" indent="-342900" algn="just">
              <a:spcBef>
                <a:spcPts val="440"/>
              </a:spcBef>
              <a:buClr>
                <a:srgbClr val="17365D"/>
              </a:buClr>
              <a:buSzPts val="2200"/>
              <a:buFont typeface="Arial"/>
              <a:buChar char="•"/>
            </a:pPr>
            <a:r>
              <a:rPr lang="zh-CN" altLang="en-US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升學資訊非常多，請緊記</a:t>
            </a:r>
            <a:r>
              <a:rPr lang="en-US" altLang="zh-CN" sz="2000" dirty="0">
                <a:latin typeface="Songti SC" panose="02010600040101010101" pitchFamily="2" charset="-122"/>
                <a:ea typeface="Songti SC" panose="02010600040101010101" pitchFamily="2" charset="-122"/>
                <a:cs typeface="Open Sans"/>
                <a:sym typeface="Open Sans"/>
              </a:rPr>
              <a:t>…</a:t>
            </a:r>
            <a:endParaRPr lang="zh-CN" altLang="en-US" sz="1600" dirty="0"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sp>
        <p:nvSpPr>
          <p:cNvPr id="5" name="Google Shape;549;p16">
            <a:extLst>
              <a:ext uri="{FF2B5EF4-FFF2-40B4-BE49-F238E27FC236}">
                <a16:creationId xmlns:a16="http://schemas.microsoft.com/office/drawing/2014/main" id="{9525BCF7-2FE7-8C60-E17F-AFFBDBDC6449}"/>
              </a:ext>
            </a:extLst>
          </p:cNvPr>
          <p:cNvSpPr txBox="1"/>
          <p:nvPr/>
        </p:nvSpPr>
        <p:spPr>
          <a:xfrm>
            <a:off x="5159440" y="5402043"/>
            <a:ext cx="619268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FF0000"/>
              </a:buClr>
              <a:buSzPts val="4000"/>
            </a:pPr>
            <a:r>
              <a:rPr lang="en-US" sz="3600" b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緊貼升學組最新資訊！！</a:t>
            </a:r>
            <a:endParaRPr sz="160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5F9DA800-5C7B-6466-17CF-F58DB9CA8296}"/>
              </a:ext>
            </a:extLst>
          </p:cNvPr>
          <p:cNvSpPr txBox="1">
            <a:spLocks/>
          </p:cNvSpPr>
          <p:nvPr/>
        </p:nvSpPr>
        <p:spPr>
          <a:xfrm>
            <a:off x="686834" y="1153572"/>
            <a:ext cx="3200400" cy="4461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HK" altLang="en-US" sz="6600" b="1" dirty="0">
                <a:solidFill>
                  <a:schemeClr val="bg1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總結</a:t>
            </a:r>
          </a:p>
        </p:txBody>
      </p:sp>
    </p:spTree>
    <p:extLst>
      <p:ext uri="{BB962C8B-B14F-4D97-AF65-F5344CB8AC3E}">
        <p14:creationId xmlns:p14="http://schemas.microsoft.com/office/powerpoint/2010/main" val="289004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1F6BF70-C7D1-4AF9-8DB4-BEEB8A9C35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155CD19-E82A-1BF5-944B-D467B3900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097280"/>
            <a:ext cx="3796306" cy="4666207"/>
          </a:xfrm>
        </p:spPr>
        <p:txBody>
          <a:bodyPr anchor="ctr">
            <a:normAutofit/>
          </a:bodyPr>
          <a:lstStyle/>
          <a:p>
            <a:r>
              <a:rPr kumimoji="1" lang="zh-HK" altLang="en-US" sz="4800" b="1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中三</a:t>
            </a:r>
            <a:r>
              <a:rPr kumimoji="1" lang="zh-HK" altLang="en-US" sz="4800" b="1" dirty="0">
                <a:latin typeface="Songti SC" panose="02010600040101010101" pitchFamily="2" charset="-122"/>
                <a:ea typeface="Songti SC" panose="02010600040101010101" pitchFamily="2" charset="-122"/>
              </a:rPr>
              <a:t>呢年</a:t>
            </a:r>
            <a:r>
              <a:rPr kumimoji="1" lang="zh-CN" altLang="en-US" sz="4800" b="1" dirty="0">
                <a:latin typeface="Songti SC" panose="02010600040101010101" pitchFamily="2" charset="-122"/>
                <a:ea typeface="Songti SC" panose="02010600040101010101" pitchFamily="2" charset="-122"/>
              </a:rPr>
              <a:t>，點解</a:t>
            </a:r>
            <a:r>
              <a:rPr kumimoji="1" lang="zh-CN" altLang="en-US" sz="4800" b="1" dirty="0">
                <a:solidFill>
                  <a:schemeClr val="accent4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咁重要</a:t>
            </a:r>
            <a:r>
              <a:rPr kumimoji="1" lang="zh-CN" altLang="en-US" sz="4800" b="1" dirty="0">
                <a:latin typeface="Songti SC" panose="02010600040101010101" pitchFamily="2" charset="-122"/>
                <a:ea typeface="Songti SC" panose="02010600040101010101" pitchFamily="2" charset="-122"/>
              </a:rPr>
              <a:t>？</a:t>
            </a:r>
            <a:endParaRPr kumimoji="1" lang="zh-HK" altLang="en-US" sz="4800" b="1" dirty="0"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C66A8B6-1F6E-4FCC-93B9-B9986B6FD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576" y="5945955"/>
            <a:ext cx="12109423" cy="525780"/>
            <a:chOff x="82576" y="5945955"/>
            <a:chExt cx="12109423" cy="52578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AF7C4FD-65AD-4BBE-886A-D2E923F94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103361" y="6131892"/>
              <a:ext cx="524256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BA8278B-6DF7-481F-B1FA-FFE7D6C3C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5998176" y="277912"/>
              <a:ext cx="524256" cy="1186339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內容版面配置區 2">
            <a:extLst>
              <a:ext uri="{FF2B5EF4-FFF2-40B4-BE49-F238E27FC236}">
                <a16:creationId xmlns:a16="http://schemas.microsoft.com/office/drawing/2014/main" id="{7500E2B0-5F11-0C63-9F29-DE5C28A619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8969333"/>
              </p:ext>
            </p:extLst>
          </p:nvPr>
        </p:nvGraphicFramePr>
        <p:xfrm>
          <a:off x="5431536" y="1014153"/>
          <a:ext cx="5918184" cy="4979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484FA68B-66BA-540F-2F52-DE43792E73AA}"/>
              </a:ext>
            </a:extLst>
          </p:cNvPr>
          <p:cNvSpPr/>
          <p:nvPr/>
        </p:nvSpPr>
        <p:spPr>
          <a:xfrm>
            <a:off x="5636302" y="2053652"/>
            <a:ext cx="4437088" cy="689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65DBB93-9E08-D364-3664-1DB1F0B007A3}"/>
              </a:ext>
            </a:extLst>
          </p:cNvPr>
          <p:cNvSpPr/>
          <p:nvPr/>
        </p:nvSpPr>
        <p:spPr>
          <a:xfrm>
            <a:off x="5681010" y="2986255"/>
            <a:ext cx="4437088" cy="796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B78BE11-E801-75E7-54E5-C33E5A656A1F}"/>
              </a:ext>
            </a:extLst>
          </p:cNvPr>
          <p:cNvSpPr/>
          <p:nvPr/>
        </p:nvSpPr>
        <p:spPr>
          <a:xfrm>
            <a:off x="5636302" y="4037872"/>
            <a:ext cx="4437088" cy="689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1D1A20E-B985-74FB-DA98-0DD781870120}"/>
              </a:ext>
            </a:extLst>
          </p:cNvPr>
          <p:cNvSpPr/>
          <p:nvPr/>
        </p:nvSpPr>
        <p:spPr>
          <a:xfrm>
            <a:off x="5636302" y="5044768"/>
            <a:ext cx="4437088" cy="689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174457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5B7AD0B-ECFB-1C4D-399C-3688D5A73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D352C56-4E69-7263-8E40-6EDAA9B49C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1184328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Graduation Ceremony Planning Checklist | Vanco">
            <a:extLst>
              <a:ext uri="{FF2B5EF4-FFF2-40B4-BE49-F238E27FC236}">
                <a16:creationId xmlns:a16="http://schemas.microsoft.com/office/drawing/2014/main" id="{1998D268-3A31-6462-E27A-6F68C17B7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1000"/>
                    </a14:imgEffect>
                    <a14:imgEffect>
                      <a14:brightnessContrast brigh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9C4F0006-510A-3DF6-0779-895FDA5FBE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5837" y="1122362"/>
            <a:ext cx="10186987" cy="2900518"/>
          </a:xfrm>
        </p:spPr>
        <p:txBody>
          <a:bodyPr>
            <a:normAutofit/>
          </a:bodyPr>
          <a:lstStyle/>
          <a:p>
            <a:r>
              <a:rPr kumimoji="1" lang="en-US" altLang="zh-CN" b="1" dirty="0">
                <a:solidFill>
                  <a:srgbClr val="FFFFFF"/>
                </a:solidFill>
              </a:rPr>
              <a:t>2025-2026</a:t>
            </a:r>
            <a:r>
              <a:rPr kumimoji="1" lang="zh-CN" altLang="en-US" b="1" dirty="0">
                <a:solidFill>
                  <a:srgbClr val="FFFFFF"/>
                </a:solidFill>
              </a:rPr>
              <a:t>年度</a:t>
            </a:r>
            <a:br>
              <a:rPr kumimoji="1" lang="en-US" altLang="zh-CN" b="1" dirty="0">
                <a:solidFill>
                  <a:srgbClr val="FFFFFF"/>
                </a:solidFill>
              </a:rPr>
            </a:br>
            <a:r>
              <a:rPr kumimoji="1" lang="zh-CN" altLang="en-US" b="1" dirty="0">
                <a:solidFill>
                  <a:srgbClr val="FFFFFF"/>
                </a:solidFill>
              </a:rPr>
              <a:t>中三選科講座</a:t>
            </a:r>
            <a:r>
              <a:rPr kumimoji="1" lang="en-US" altLang="zh-CN" b="1" dirty="0">
                <a:solidFill>
                  <a:srgbClr val="FFFFFF"/>
                </a:solidFill>
              </a:rPr>
              <a:t>2</a:t>
            </a:r>
            <a:r>
              <a:rPr kumimoji="1" lang="zh-CN" altLang="en-US" b="1" dirty="0">
                <a:solidFill>
                  <a:srgbClr val="FFFFFF"/>
                </a:solidFill>
              </a:rPr>
              <a:t> </a:t>
            </a:r>
            <a:r>
              <a:rPr kumimoji="1" lang="en-US" altLang="zh-CN" b="1" dirty="0">
                <a:solidFill>
                  <a:srgbClr val="FFFFFF"/>
                </a:solidFill>
              </a:rPr>
              <a:t>–</a:t>
            </a:r>
            <a:r>
              <a:rPr kumimoji="1" lang="zh-CN" altLang="en-US" b="1" dirty="0">
                <a:solidFill>
                  <a:srgbClr val="FFFFFF"/>
                </a:solidFill>
              </a:rPr>
              <a:t> 大學要求</a:t>
            </a:r>
            <a:endParaRPr kumimoji="1" lang="zh-HK" altLang="en-US" b="1" dirty="0">
              <a:solidFill>
                <a:srgbClr val="FFFFFF"/>
              </a:solidFill>
            </a:endParaRPr>
          </a:p>
        </p:txBody>
      </p:sp>
      <p:sp>
        <p:nvSpPr>
          <p:cNvPr id="8" name="副標題 2">
            <a:extLst>
              <a:ext uri="{FF2B5EF4-FFF2-40B4-BE49-F238E27FC236}">
                <a16:creationId xmlns:a16="http://schemas.microsoft.com/office/drawing/2014/main" id="{E9931C6B-02F7-6EB6-C81A-B76A189ACC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263"/>
            <a:ext cx="9144000" cy="871536"/>
          </a:xfrm>
        </p:spPr>
        <p:txBody>
          <a:bodyPr>
            <a:normAutofit/>
          </a:bodyPr>
          <a:lstStyle/>
          <a:p>
            <a:r>
              <a:rPr kumimoji="1" lang="zh-CN" altLang="en-US" sz="3000" b="1" dirty="0">
                <a:solidFill>
                  <a:srgbClr val="FFFFFF"/>
                </a:solidFill>
              </a:rPr>
              <a:t> </a:t>
            </a:r>
            <a:r>
              <a:rPr kumimoji="1" lang="en-US" altLang="zh-CN" sz="3000" b="1" dirty="0">
                <a:solidFill>
                  <a:srgbClr val="FFFFFF"/>
                </a:solidFill>
              </a:rPr>
              <a:t>Mr.</a:t>
            </a:r>
            <a:r>
              <a:rPr kumimoji="1" lang="zh-CN" altLang="en-US" sz="3000" b="1" dirty="0">
                <a:solidFill>
                  <a:srgbClr val="FFFFFF"/>
                </a:solidFill>
              </a:rPr>
              <a:t> </a:t>
            </a:r>
            <a:r>
              <a:rPr kumimoji="1" lang="en-US" altLang="zh-CN" sz="3000" b="1" dirty="0">
                <a:solidFill>
                  <a:srgbClr val="FFFFFF"/>
                </a:solidFill>
              </a:rPr>
              <a:t>Sze</a:t>
            </a:r>
            <a:endParaRPr kumimoji="1" lang="zh-HK" altLang="en-US" sz="3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31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直排標題 4">
            <a:extLst>
              <a:ext uri="{FF2B5EF4-FFF2-40B4-BE49-F238E27FC236}">
                <a16:creationId xmlns:a16="http://schemas.microsoft.com/office/drawing/2014/main" id="{E9B6F41F-03FD-B079-55FE-990E7B7B0A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71083" y="2464652"/>
            <a:ext cx="3457939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HK" altLang="en-US" sz="5400" b="1" kern="1200">
                <a:solidFill>
                  <a:schemeClr val="tx1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中三之後</a:t>
            </a:r>
            <a:r>
              <a:rPr lang="zh-CN" altLang="en-US" sz="5400" b="1" kern="1200">
                <a:solidFill>
                  <a:schemeClr val="tx1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，有何出路？</a:t>
            </a:r>
            <a:endParaRPr lang="en-US" altLang="zh-HK" sz="5400" b="1" kern="1200">
              <a:solidFill>
                <a:schemeClr val="tx1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D64814A-B7B5-A3DC-10CB-9EE62CAF4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023" y="75455"/>
            <a:ext cx="5900814" cy="678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28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933A092-8969-94F3-5A20-9F677D05D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753" y="722102"/>
            <a:ext cx="7166082" cy="5356645"/>
          </a:xfrm>
          <a:prstGeom prst="rect">
            <a:avLst/>
          </a:prstGeom>
        </p:spPr>
      </p:pic>
      <p:sp>
        <p:nvSpPr>
          <p:cNvPr id="6" name="直排標題 4">
            <a:extLst>
              <a:ext uri="{FF2B5EF4-FFF2-40B4-BE49-F238E27FC236}">
                <a16:creationId xmlns:a16="http://schemas.microsoft.com/office/drawing/2014/main" id="{C6011C04-8239-CEB7-F56D-B97B502DBD2D}"/>
              </a:ext>
            </a:extLst>
          </p:cNvPr>
          <p:cNvSpPr txBox="1">
            <a:spLocks/>
          </p:cNvSpPr>
          <p:nvPr/>
        </p:nvSpPr>
        <p:spPr>
          <a:xfrm>
            <a:off x="1071083" y="2464652"/>
            <a:ext cx="3457939" cy="2387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HK" altLang="en-US" sz="5400" b="1">
                <a:latin typeface="Songti SC" panose="02010600040101010101" pitchFamily="2" charset="-122"/>
                <a:ea typeface="Songti SC" panose="02010600040101010101" pitchFamily="2" charset="-122"/>
              </a:rPr>
              <a:t>中三之後</a:t>
            </a:r>
            <a:r>
              <a:rPr lang="zh-CN" altLang="en-US" sz="5400" b="1">
                <a:latin typeface="Songti SC" panose="02010600040101010101" pitchFamily="2" charset="-122"/>
                <a:ea typeface="Songti SC" panose="02010600040101010101" pitchFamily="2" charset="-122"/>
              </a:rPr>
              <a:t>，有何出路？</a:t>
            </a:r>
            <a:endParaRPr lang="en-US" altLang="zh-HK" sz="5400" b="1"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sp>
        <p:nvSpPr>
          <p:cNvPr id="7" name="爆炸 1 6">
            <a:extLst>
              <a:ext uri="{FF2B5EF4-FFF2-40B4-BE49-F238E27FC236}">
                <a16:creationId xmlns:a16="http://schemas.microsoft.com/office/drawing/2014/main" id="{392C92A1-E334-0F1E-807F-0421AECDE796}"/>
              </a:ext>
            </a:extLst>
          </p:cNvPr>
          <p:cNvSpPr/>
          <p:nvPr/>
        </p:nvSpPr>
        <p:spPr>
          <a:xfrm>
            <a:off x="7330190" y="391886"/>
            <a:ext cx="3252866" cy="1391944"/>
          </a:xfrm>
          <a:prstGeom prst="irregularSeal1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3557146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56054DA9-2C0B-7011-49BE-BC14E4C1C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HK" altLang="en-US" sz="32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香港主要大學列表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536041A-D5F2-A794-DBB6-354B64A59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284" y="1298121"/>
            <a:ext cx="8315626" cy="426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8223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76FACD4-6983-B91E-5806-CC86E085C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zh-HK" altLang="en-US" sz="3600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教資會資助學士學位課程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EB2F292-8589-0013-A563-322EAFD3D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041" y="1066100"/>
            <a:ext cx="8329922" cy="4893829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A8DBC66-B391-652B-6447-A941919026B5}"/>
              </a:ext>
            </a:extLst>
          </p:cNvPr>
          <p:cNvSpPr/>
          <p:nvPr/>
        </p:nvSpPr>
        <p:spPr>
          <a:xfrm>
            <a:off x="4784271" y="1665514"/>
            <a:ext cx="1534886" cy="418011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357280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76FACD4-6983-B91E-5806-CC86E085C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kumimoji="1" lang="zh-HK" altLang="en-US" sz="2800" dirty="0">
                <a:solidFill>
                  <a:schemeClr val="bg1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自資學士課程</a:t>
            </a:r>
            <a:r>
              <a:rPr kumimoji="1" lang="en-US" altLang="zh-CN" sz="2800" dirty="0">
                <a:solidFill>
                  <a:schemeClr val="bg1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&amp;</a:t>
            </a:r>
            <a:r>
              <a:rPr kumimoji="1" lang="zh-CN" altLang="en-US" sz="2800" dirty="0">
                <a:solidFill>
                  <a:schemeClr val="bg1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教資會資助高級文憑課程</a:t>
            </a:r>
            <a:endParaRPr lang="zh-HK" altLang="en-US" sz="2400" kern="1200" dirty="0">
              <a:solidFill>
                <a:schemeClr val="bg1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4D3112FB-7AE0-8DC3-3AD0-68E3791F6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796143"/>
            <a:ext cx="7772400" cy="1461987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5EA776FD-1BEC-BDAD-F681-68FFC3B42E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4371"/>
          <a:stretch/>
        </p:blipFill>
        <p:spPr>
          <a:xfrm>
            <a:off x="3810000" y="3258131"/>
            <a:ext cx="7772400" cy="103628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51CBDE3-F241-92EE-DDE5-BBC4DF939ECE}"/>
              </a:ext>
            </a:extLst>
          </p:cNvPr>
          <p:cNvSpPr/>
          <p:nvPr/>
        </p:nvSpPr>
        <p:spPr>
          <a:xfrm>
            <a:off x="4673600" y="2567709"/>
            <a:ext cx="1645557" cy="69042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FEAEBEE-955D-3A39-0279-BEE42F6986C4}"/>
              </a:ext>
            </a:extLst>
          </p:cNvPr>
          <p:cNvSpPr/>
          <p:nvPr/>
        </p:nvSpPr>
        <p:spPr>
          <a:xfrm>
            <a:off x="5167745" y="3867972"/>
            <a:ext cx="1380837" cy="32533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396166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76FACD4-6983-B91E-5806-CC86E085C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SSSDP</a:t>
            </a:r>
            <a:r>
              <a:rPr lang="zh-HK" alt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課程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A311AA0D-A895-9C48-DABD-76B0353D03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62"/>
          <a:stretch/>
        </p:blipFill>
        <p:spPr>
          <a:xfrm>
            <a:off x="3537679" y="602043"/>
            <a:ext cx="8639331" cy="5840087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58D3F9C-2C44-0972-E53F-A365AF9B7933}"/>
              </a:ext>
            </a:extLst>
          </p:cNvPr>
          <p:cNvSpPr/>
          <p:nvPr/>
        </p:nvSpPr>
        <p:spPr>
          <a:xfrm>
            <a:off x="4679340" y="1140858"/>
            <a:ext cx="1534886" cy="469031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173328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6" name="Google Shape;464;p4">
            <a:extLst>
              <a:ext uri="{FF2B5EF4-FFF2-40B4-BE49-F238E27FC236}">
                <a16:creationId xmlns:a16="http://schemas.microsoft.com/office/drawing/2014/main" id="{A207AF3F-67DB-E928-69F8-B41A3261EB28}"/>
              </a:ext>
            </a:extLst>
          </p:cNvPr>
          <p:cNvGraphicFramePr/>
          <p:nvPr/>
        </p:nvGraphicFramePr>
        <p:xfrm>
          <a:off x="2063551" y="1556793"/>
          <a:ext cx="8317577" cy="4767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標題 1">
            <a:extLst>
              <a:ext uri="{FF2B5EF4-FFF2-40B4-BE49-F238E27FC236}">
                <a16:creationId xmlns:a16="http://schemas.microsoft.com/office/drawing/2014/main" id="{0280C154-9A7C-BA71-1C2C-701C76C3E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9934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zh-HK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選科考慮因素</a:t>
            </a:r>
          </a:p>
        </p:txBody>
      </p:sp>
    </p:spTree>
    <p:extLst>
      <p:ext uri="{BB962C8B-B14F-4D97-AF65-F5344CB8AC3E}">
        <p14:creationId xmlns:p14="http://schemas.microsoft.com/office/powerpoint/2010/main" val="33995275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CBE04E2-A70A-70EB-E3A2-FB915A3AF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HK" altLang="en-US" b="1" dirty="0">
                <a:latin typeface="Songti SC" panose="02010600040101010101" pitchFamily="2" charset="-122"/>
                <a:ea typeface="Songti SC" panose="02010600040101010101" pitchFamily="2" charset="-122"/>
              </a:rPr>
              <a:t>校本評核科目及佔分比重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10C9AF7-8072-EF84-47FB-82E0DB596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7365" y="1439443"/>
            <a:ext cx="7772400" cy="525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2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直排標題 4">
            <a:extLst>
              <a:ext uri="{FF2B5EF4-FFF2-40B4-BE49-F238E27FC236}">
                <a16:creationId xmlns:a16="http://schemas.microsoft.com/office/drawing/2014/main" id="{E9B6F41F-03FD-B079-55FE-990E7B7B0A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71083" y="2464652"/>
            <a:ext cx="3457939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HK" altLang="en-US" sz="5400" b="1" kern="1200">
                <a:solidFill>
                  <a:schemeClr val="tx1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中三之後</a:t>
            </a:r>
            <a:r>
              <a:rPr lang="zh-CN" altLang="en-US" sz="5400" b="1" kern="1200">
                <a:solidFill>
                  <a:schemeClr val="tx1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，有何出路？</a:t>
            </a:r>
            <a:endParaRPr lang="en-US" altLang="zh-HK" sz="5400" b="1" kern="1200">
              <a:solidFill>
                <a:schemeClr val="tx1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D64814A-B7B5-A3DC-10CB-9EE62CAF4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023" y="75455"/>
            <a:ext cx="5900814" cy="678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75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149FB5C3-7336-4FE0-A30C-CC0A3646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19A6B5CE-CB1D-48EE-8B43-E952235C8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036" name="Rectangle 1035">
              <a:extLst>
                <a:ext uri="{FF2B5EF4-FFF2-40B4-BE49-F238E27FC236}">
                  <a16:creationId xmlns:a16="http://schemas.microsoft.com/office/drawing/2014/main" id="{E3F3EAA5-4E15-400B-BBA3-82B3F49A21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72BA2E40-BE9B-4C54-9CDD-40EE804CCE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0DA909B4-15FF-46A6-8A7F-7AEF977FE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517897"/>
            <a:ext cx="11111729" cy="58579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EB37498-B9AA-0589-00D6-41E2F59AF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025" y="922644"/>
            <a:ext cx="5040285" cy="1169585"/>
          </a:xfrm>
        </p:spPr>
        <p:txBody>
          <a:bodyPr anchor="b">
            <a:normAutofit/>
          </a:bodyPr>
          <a:lstStyle/>
          <a:p>
            <a:r>
              <a:rPr kumimoji="1" lang="zh-HK" altLang="en-US" sz="4000">
                <a:latin typeface="Songti SC" panose="02010600040101010101" pitchFamily="2" charset="-122"/>
                <a:ea typeface="Songti SC" panose="02010600040101010101" pitchFamily="2" charset="-122"/>
              </a:rPr>
              <a:t>教學語言</a:t>
            </a:r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55714" y="2263365"/>
            <a:ext cx="49377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646C002-0A23-C014-FB7E-23E284217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715" y="2508105"/>
            <a:ext cx="5040285" cy="3632493"/>
          </a:xfrm>
        </p:spPr>
        <p:txBody>
          <a:bodyPr anchor="ctr">
            <a:normAutofit/>
          </a:bodyPr>
          <a:lstStyle/>
          <a:p>
            <a:r>
              <a:rPr kumimoji="1" lang="zh-HK" altLang="en-US" sz="2000">
                <a:latin typeface="Songti SC" panose="02010600040101010101" pitchFamily="2" charset="-122"/>
                <a:ea typeface="Songti SC" panose="02010600040101010101" pitchFamily="2" charset="-122"/>
              </a:rPr>
              <a:t>部分選修科會有中文班和英文班</a:t>
            </a:r>
            <a:endParaRPr kumimoji="1" lang="en-US" altLang="zh-HK" sz="200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r>
              <a:rPr kumimoji="1" lang="zh-HK" altLang="en-US" sz="2000">
                <a:latin typeface="Songti SC" panose="02010600040101010101" pitchFamily="2" charset="-122"/>
                <a:ea typeface="Songti SC" panose="02010600040101010101" pitchFamily="2" charset="-122"/>
              </a:rPr>
              <a:t>用英文學會有優勢</a:t>
            </a:r>
            <a:r>
              <a:rPr kumimoji="1" lang="en-US" altLang="zh-CN" sz="2000">
                <a:latin typeface="Songti SC" panose="02010600040101010101" pitchFamily="2" charset="-122"/>
                <a:ea typeface="Songti SC" panose="02010600040101010101" pitchFamily="2" charset="-122"/>
              </a:rPr>
              <a:t>/</a:t>
            </a:r>
            <a:r>
              <a:rPr kumimoji="1" lang="zh-CN" altLang="en-US" sz="2000">
                <a:latin typeface="Songti SC" panose="02010600040101010101" pitchFamily="2" charset="-122"/>
                <a:ea typeface="Songti SC" panose="02010600040101010101" pitchFamily="2" charset="-122"/>
              </a:rPr>
              <a:t>加分？？？？</a:t>
            </a:r>
            <a:endParaRPr kumimoji="1" lang="en-US" altLang="zh-HK" sz="200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r>
              <a:rPr kumimoji="1" lang="zh-HK" altLang="en-US" sz="2000">
                <a:latin typeface="Songti SC" panose="02010600040101010101" pitchFamily="2" charset="-122"/>
                <a:ea typeface="Songti SC" panose="02010600040101010101" pitchFamily="2" charset="-122"/>
              </a:rPr>
              <a:t>務必選擇自己擅長的語言學習</a:t>
            </a:r>
            <a:r>
              <a:rPr kumimoji="1" lang="zh-CN" altLang="en-US" sz="2000">
                <a:latin typeface="Songti SC" panose="02010600040101010101" pitchFamily="2" charset="-122"/>
                <a:ea typeface="Songti SC" panose="02010600040101010101" pitchFamily="2" charset="-122"/>
              </a:rPr>
              <a:t>，切勿人云亦云</a:t>
            </a:r>
            <a:endParaRPr kumimoji="1" lang="en-US" altLang="zh-CN" sz="200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r>
              <a:rPr kumimoji="1" lang="zh-HK" altLang="en-US" sz="2000">
                <a:latin typeface="Songti SC" panose="02010600040101010101" pitchFamily="2" charset="-122"/>
                <a:ea typeface="Songti SC" panose="02010600040101010101" pitchFamily="2" charset="-122"/>
              </a:rPr>
              <a:t>最快審核方法</a:t>
            </a:r>
            <a:r>
              <a:rPr kumimoji="1" lang="zh-CN" altLang="en-US" sz="2000">
                <a:latin typeface="Songti SC" panose="02010600040101010101" pitchFamily="2" charset="-122"/>
                <a:ea typeface="Songti SC" panose="02010600040101010101" pitchFamily="2" charset="-122"/>
              </a:rPr>
              <a:t>：借高中書 </a:t>
            </a:r>
            <a:r>
              <a:rPr kumimoji="1" lang="en-US" altLang="zh-CN" sz="2000">
                <a:latin typeface="Songti SC" panose="02010600040101010101" pitchFamily="2" charset="-122"/>
                <a:ea typeface="Songti SC" panose="02010600040101010101" pitchFamily="2" charset="-122"/>
              </a:rPr>
              <a:t>+</a:t>
            </a:r>
            <a:r>
              <a:rPr kumimoji="1" lang="zh-CN" altLang="en-US" sz="2000">
                <a:latin typeface="Songti SC" panose="02010600040101010101" pitchFamily="2" charset="-122"/>
                <a:ea typeface="Songti SC" panose="02010600040101010101" pitchFamily="2" charset="-122"/>
              </a:rPr>
              <a:t> </a:t>
            </a:r>
            <a:r>
              <a:rPr kumimoji="1" lang="en-US" altLang="zh-CN" sz="2000">
                <a:latin typeface="Songti SC" panose="02010600040101010101" pitchFamily="2" charset="-122"/>
                <a:ea typeface="Songti SC" panose="02010600040101010101" pitchFamily="2" charset="-122"/>
              </a:rPr>
              <a:t>past</a:t>
            </a:r>
            <a:r>
              <a:rPr kumimoji="1" lang="zh-CN" altLang="en-US" sz="2000">
                <a:latin typeface="Songti SC" panose="02010600040101010101" pitchFamily="2" charset="-122"/>
                <a:ea typeface="Songti SC" panose="02010600040101010101" pitchFamily="2" charset="-122"/>
              </a:rPr>
              <a:t> </a:t>
            </a:r>
            <a:r>
              <a:rPr kumimoji="1" lang="en-US" altLang="zh-CN" sz="2000">
                <a:latin typeface="Songti SC" panose="02010600040101010101" pitchFamily="2" charset="-122"/>
                <a:ea typeface="Songti SC" panose="02010600040101010101" pitchFamily="2" charset="-122"/>
              </a:rPr>
              <a:t>paper</a:t>
            </a:r>
            <a:r>
              <a:rPr kumimoji="1" lang="zh-CN" altLang="en-US" sz="2000">
                <a:latin typeface="Songti SC" panose="02010600040101010101" pitchFamily="2" charset="-122"/>
                <a:ea typeface="Songti SC" panose="02010600040101010101" pitchFamily="2" charset="-122"/>
              </a:rPr>
              <a:t>（中文版及英文版）閱讀</a:t>
            </a:r>
            <a:endParaRPr kumimoji="1" lang="zh-HK" altLang="en-US" sz="2000"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pic>
        <p:nvPicPr>
          <p:cNvPr id="1026" name="Picture 2" descr="What is Economics - Definitions, Criticisms. Modern Economic Theory">
            <a:extLst>
              <a:ext uri="{FF2B5EF4-FFF2-40B4-BE49-F238E27FC236}">
                <a16:creationId xmlns:a16="http://schemas.microsoft.com/office/drawing/2014/main" id="{39E0C1DD-532D-62E6-AAB6-55D29064E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23662" y="567746"/>
            <a:ext cx="4665517" cy="311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hat is Biology? - Branches of Biology, History, Concepts &amp; Facts">
            <a:extLst>
              <a:ext uri="{FF2B5EF4-FFF2-40B4-BE49-F238E27FC236}">
                <a16:creationId xmlns:a16="http://schemas.microsoft.com/office/drawing/2014/main" id="{3CB84831-9EC8-EB8A-B7CA-693507E99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46667" y="3834217"/>
            <a:ext cx="4389120" cy="206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9743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D993701-C3AD-46C8-0704-99C7E228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HK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選科策略</a:t>
            </a:r>
            <a:r>
              <a:rPr kumimoji="1" lang="zh-CN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：</a:t>
            </a:r>
            <a:r>
              <a:rPr kumimoji="1" lang="zh-CN" altLang="en-US" b="1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知己</a:t>
            </a:r>
            <a:endParaRPr kumimoji="1" lang="zh-HK" altLang="en-US" b="1" dirty="0">
              <a:solidFill>
                <a:schemeClr val="accent2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2B90F6C-E62F-9242-21C9-EF985E8099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zh-CN" b="1" dirty="0">
                <a:solidFill>
                  <a:schemeClr val="bg1"/>
                </a:solidFill>
                <a:highlight>
                  <a:srgbClr val="008080"/>
                </a:highlight>
                <a:latin typeface="Songti SC" panose="02010600040101010101" pitchFamily="2" charset="-122"/>
                <a:ea typeface="Songti SC" panose="02010600040101010101" pitchFamily="2" charset="-122"/>
              </a:rPr>
              <a:t>1.</a:t>
            </a:r>
            <a:r>
              <a:rPr kumimoji="1" lang="zh-CN" altLang="en-US" b="1" dirty="0">
                <a:solidFill>
                  <a:schemeClr val="bg1"/>
                </a:solidFill>
                <a:highlight>
                  <a:srgbClr val="008080"/>
                </a:highlight>
                <a:latin typeface="Songti SC" panose="02010600040101010101" pitchFamily="2" charset="-122"/>
                <a:ea typeface="Songti SC" panose="02010600040101010101" pitchFamily="2" charset="-122"/>
              </a:rPr>
              <a:t> </a:t>
            </a:r>
            <a:r>
              <a:rPr kumimoji="1" lang="zh-HK" altLang="en-US" b="1" dirty="0">
                <a:solidFill>
                  <a:schemeClr val="bg1"/>
                </a:solidFill>
                <a:highlight>
                  <a:srgbClr val="008080"/>
                </a:highlight>
                <a:latin typeface="Songti SC" panose="02010600040101010101" pitchFamily="2" charset="-122"/>
                <a:ea typeface="Songti SC" panose="02010600040101010101" pitchFamily="2" charset="-122"/>
              </a:rPr>
              <a:t>性格與興趣</a:t>
            </a:r>
            <a:endParaRPr kumimoji="1" lang="en-US" altLang="zh-HK" b="1" dirty="0">
              <a:solidFill>
                <a:schemeClr val="bg1"/>
              </a:solidFill>
              <a:highlight>
                <a:srgbClr val="008080"/>
              </a:highlight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marL="0" indent="0">
              <a:buNone/>
            </a:pPr>
            <a:r>
              <a:rPr kumimoji="1" lang="en-US" altLang="zh-HK" dirty="0">
                <a:latin typeface="Songti SC" panose="02010600040101010101" pitchFamily="2" charset="-122"/>
                <a:ea typeface="Songti SC" panose="02010600040101010101" pitchFamily="2" charset="-122"/>
              </a:rPr>
              <a:t>	</a:t>
            </a:r>
            <a:r>
              <a:rPr kumimoji="1" lang="zh-HK" altLang="en-US" b="1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個人性格與興趣</a:t>
            </a:r>
            <a:r>
              <a:rPr kumimoji="1" lang="zh-HK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雖未完全定型，但應有個大概，</a:t>
            </a:r>
            <a:br>
              <a:rPr kumimoji="1" lang="en-US" altLang="zh-HK" dirty="0">
                <a:latin typeface="Songti SC" panose="02010600040101010101" pitchFamily="2" charset="-122"/>
                <a:ea typeface="Songti SC" panose="02010600040101010101" pitchFamily="2" charset="-122"/>
              </a:rPr>
            </a:br>
            <a:r>
              <a:rPr kumimoji="1" lang="en-US" altLang="zh-HK" dirty="0">
                <a:latin typeface="Songti SC" panose="02010600040101010101" pitchFamily="2" charset="-122"/>
                <a:ea typeface="Songti SC" panose="02010600040101010101" pitchFamily="2" charset="-122"/>
              </a:rPr>
              <a:t>	</a:t>
            </a:r>
            <a:r>
              <a:rPr kumimoji="1" lang="zh-HK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例如好動還是好靜、細心還是大意、 外向還是內向等。</a:t>
            </a:r>
            <a:endParaRPr kumimoji="1" lang="en-US" altLang="zh-HK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marL="0" indent="0">
              <a:buNone/>
            </a:pPr>
            <a:r>
              <a:rPr kumimoji="1" lang="en-US" altLang="zh-HK" dirty="0">
                <a:latin typeface="Songti SC" panose="02010600040101010101" pitchFamily="2" charset="-122"/>
                <a:ea typeface="Songti SC" panose="02010600040101010101" pitchFamily="2" charset="-122"/>
              </a:rPr>
              <a:t>	</a:t>
            </a:r>
            <a:r>
              <a:rPr kumimoji="1" lang="zh-HK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同學可利用</a:t>
            </a:r>
            <a:endParaRPr kumimoji="1" lang="en-US" altLang="zh-HK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marL="0" indent="0">
              <a:buNone/>
            </a:pPr>
            <a:r>
              <a:rPr kumimoji="1" lang="en-US" altLang="zh-HK" dirty="0">
                <a:latin typeface="Songti SC" panose="02010600040101010101" pitchFamily="2" charset="-122"/>
                <a:ea typeface="Songti SC" panose="02010600040101010101" pitchFamily="2" charset="-122"/>
              </a:rPr>
              <a:t>	</a:t>
            </a:r>
            <a:r>
              <a:rPr kumimoji="1" lang="en-US" altLang="zh-CN" dirty="0">
                <a:latin typeface="Songti SC" panose="02010600040101010101" pitchFamily="2" charset="-122"/>
                <a:ea typeface="Songti SC" panose="02010600040101010101" pitchFamily="2" charset="-122"/>
              </a:rPr>
              <a:t>-</a:t>
            </a:r>
            <a:r>
              <a:rPr kumimoji="1" lang="zh-CN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 </a:t>
            </a:r>
            <a:r>
              <a:rPr kumimoji="1" lang="zh-HK" altLang="en-US" b="1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網上選科性向測試工具</a:t>
            </a:r>
            <a:r>
              <a:rPr kumimoji="1" lang="zh-HK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，評估自己的性格特質及興趣，</a:t>
            </a:r>
            <a:endParaRPr kumimoji="1" lang="en-US" altLang="zh-HK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marL="0" indent="0">
              <a:buNone/>
            </a:pPr>
            <a:r>
              <a:rPr kumimoji="1" lang="en-US" altLang="zh-HK" dirty="0">
                <a:latin typeface="Songti SC" panose="02010600040101010101" pitchFamily="2" charset="-122"/>
                <a:ea typeface="Songti SC" panose="02010600040101010101" pitchFamily="2" charset="-122"/>
              </a:rPr>
              <a:t>	</a:t>
            </a:r>
            <a:r>
              <a:rPr kumimoji="1" lang="en-US" altLang="zh-CN" dirty="0">
                <a:latin typeface="Songti SC" panose="02010600040101010101" pitchFamily="2" charset="-122"/>
                <a:ea typeface="Songti SC" panose="02010600040101010101" pitchFamily="2" charset="-122"/>
              </a:rPr>
              <a:t>-</a:t>
            </a:r>
            <a:r>
              <a:rPr kumimoji="1" lang="zh-CN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 </a:t>
            </a:r>
            <a:r>
              <a:rPr kumimoji="1" lang="zh-HK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參考</a:t>
            </a:r>
            <a:r>
              <a:rPr kumimoji="1" lang="zh-HK" altLang="en-US" b="1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建議科目和課程</a:t>
            </a:r>
            <a:r>
              <a:rPr kumimoji="1" lang="zh-HK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，揀選出合心意的科目</a:t>
            </a:r>
            <a:endParaRPr kumimoji="1" lang="en-US" altLang="zh-HK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marL="0" indent="0">
              <a:buNone/>
            </a:pPr>
            <a:r>
              <a:rPr kumimoji="1" lang="en-US" altLang="zh-HK" dirty="0">
                <a:latin typeface="Songti SC" panose="02010600040101010101" pitchFamily="2" charset="-122"/>
                <a:ea typeface="Songti SC" panose="02010600040101010101" pitchFamily="2" charset="-122"/>
              </a:rPr>
              <a:t>	</a:t>
            </a:r>
            <a:r>
              <a:rPr kumimoji="1" lang="zh-HK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但要緊記這些性向測試的結果</a:t>
            </a:r>
            <a:r>
              <a:rPr kumimoji="1" lang="zh-HK" altLang="en-US" b="1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只是參考</a:t>
            </a:r>
            <a:r>
              <a:rPr kumimoji="1" lang="zh-HK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，切勿將結果視為判</a:t>
            </a:r>
            <a:r>
              <a:rPr kumimoji="1" lang="en-US" altLang="zh-HK" dirty="0">
                <a:latin typeface="Songti SC" panose="02010600040101010101" pitchFamily="2" charset="-122"/>
                <a:ea typeface="Songti SC" panose="02010600040101010101" pitchFamily="2" charset="-122"/>
              </a:rPr>
              <a:t>	</a:t>
            </a:r>
            <a:r>
              <a:rPr kumimoji="1" lang="zh-HK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斷自己興趣與性格的唯一因素。</a:t>
            </a:r>
          </a:p>
        </p:txBody>
      </p:sp>
      <p:pic>
        <p:nvPicPr>
          <p:cNvPr id="2050" name="Picture 2" descr="School Subjects Images - Free Download on Freepik">
            <a:extLst>
              <a:ext uri="{FF2B5EF4-FFF2-40B4-BE49-F238E27FC236}">
                <a16:creationId xmlns:a16="http://schemas.microsoft.com/office/drawing/2014/main" id="{757943B7-54A4-7877-9C18-8F6C0E2EE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0"/>
            <a:ext cx="4093029" cy="234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8972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3990FC49-432F-6720-0DBD-0DEB3DFFC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zh-HK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選科策略</a:t>
            </a:r>
            <a:r>
              <a:rPr kumimoji="1" lang="zh-CN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：</a:t>
            </a:r>
            <a:r>
              <a:rPr kumimoji="1" lang="zh-CN" altLang="en-US" b="1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知己</a:t>
            </a:r>
            <a:endParaRPr kumimoji="1" lang="zh-HK" altLang="en-US" b="1" dirty="0">
              <a:solidFill>
                <a:schemeClr val="accent2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E39A2A7D-31F5-B3D8-AEC4-CF08DFD12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32958" cy="4351338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zh-CN" b="1" dirty="0">
                <a:solidFill>
                  <a:schemeClr val="bg1"/>
                </a:solidFill>
                <a:highlight>
                  <a:srgbClr val="008080"/>
                </a:highlight>
                <a:latin typeface="Songti SC" panose="02010600040101010101" pitchFamily="2" charset="-122"/>
                <a:ea typeface="Songti SC" panose="02010600040101010101" pitchFamily="2" charset="-122"/>
              </a:rPr>
              <a:t>2.</a:t>
            </a:r>
            <a:r>
              <a:rPr kumimoji="1" lang="zh-CN" altLang="en-US" b="1" dirty="0">
                <a:solidFill>
                  <a:schemeClr val="bg1"/>
                </a:solidFill>
                <a:highlight>
                  <a:srgbClr val="008080"/>
                </a:highlight>
                <a:latin typeface="Songti SC" panose="02010600040101010101" pitchFamily="2" charset="-122"/>
                <a:ea typeface="Songti SC" panose="02010600040101010101" pitchFamily="2" charset="-122"/>
              </a:rPr>
              <a:t> </a:t>
            </a:r>
            <a:r>
              <a:rPr kumimoji="1" lang="zh-HK" altLang="en-US" b="1" dirty="0">
                <a:solidFill>
                  <a:schemeClr val="bg1"/>
                </a:solidFill>
                <a:highlight>
                  <a:srgbClr val="008080"/>
                </a:highlight>
                <a:latin typeface="Songti SC" panose="02010600040101010101" pitchFamily="2" charset="-122"/>
                <a:ea typeface="Songti SC" panose="02010600040101010101" pitchFamily="2" charset="-122"/>
              </a:rPr>
              <a:t>能力與潛能</a:t>
            </a:r>
            <a:endParaRPr kumimoji="1" lang="en-US" altLang="zh-HK" b="1" dirty="0">
              <a:solidFill>
                <a:schemeClr val="bg1"/>
              </a:solidFill>
              <a:highlight>
                <a:srgbClr val="008080"/>
              </a:highlight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r>
              <a:rPr kumimoji="1" lang="en-US" altLang="zh-HK" dirty="0">
                <a:latin typeface="Songti SC" panose="02010600040101010101" pitchFamily="2" charset="-122"/>
                <a:ea typeface="Songti SC" panose="02010600040101010101" pitchFamily="2" charset="-122"/>
              </a:rPr>
              <a:t>	</a:t>
            </a:r>
            <a:r>
              <a:rPr kumimoji="1" lang="zh-HK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能力是選科的一個重要考慮，</a:t>
            </a:r>
            <a:br>
              <a:rPr kumimoji="1" lang="en-US" altLang="zh-HK" dirty="0">
                <a:latin typeface="Songti SC" panose="02010600040101010101" pitchFamily="2" charset="-122"/>
                <a:ea typeface="Songti SC" panose="02010600040101010101" pitchFamily="2" charset="-122"/>
              </a:rPr>
            </a:br>
            <a:r>
              <a:rPr kumimoji="1" lang="en-US" altLang="zh-HK" dirty="0">
                <a:latin typeface="Songti SC" panose="02010600040101010101" pitchFamily="2" charset="-122"/>
                <a:ea typeface="Songti SC" panose="02010600040101010101" pitchFamily="2" charset="-122"/>
              </a:rPr>
              <a:t>	</a:t>
            </a:r>
            <a:r>
              <a:rPr kumimoji="1" lang="zh-HK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同學應在「</a:t>
            </a:r>
            <a:r>
              <a:rPr kumimoji="1" lang="zh-HK" altLang="en-US" b="1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量力而為</a:t>
            </a:r>
            <a:r>
              <a:rPr kumimoji="1" lang="zh-HK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」與「</a:t>
            </a:r>
            <a:r>
              <a:rPr kumimoji="1" lang="zh-HK" altLang="en-US" b="1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挑戰自我</a:t>
            </a:r>
            <a:r>
              <a:rPr kumimoji="1" lang="zh-HK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」之間取得平衡，</a:t>
            </a:r>
            <a:br>
              <a:rPr kumimoji="1" lang="en-US" altLang="zh-HK" dirty="0">
                <a:latin typeface="Songti SC" panose="02010600040101010101" pitchFamily="2" charset="-122"/>
                <a:ea typeface="Songti SC" panose="02010600040101010101" pitchFamily="2" charset="-122"/>
              </a:rPr>
            </a:br>
            <a:r>
              <a:rPr kumimoji="1" lang="en-US" altLang="zh-HK" dirty="0">
                <a:latin typeface="Songti SC" panose="02010600040101010101" pitchFamily="2" charset="-122"/>
                <a:ea typeface="Songti SC" panose="02010600040101010101" pitchFamily="2" charset="-122"/>
              </a:rPr>
              <a:t>	</a:t>
            </a:r>
            <a:r>
              <a:rPr kumimoji="1" lang="zh-HK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給予自己合理的期望，恰當地發揮個人才能。</a:t>
            </a:r>
            <a:endParaRPr kumimoji="1" lang="en-US" altLang="zh-HK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r>
              <a:rPr kumimoji="1" lang="en-US" altLang="zh-HK" dirty="0">
                <a:latin typeface="Songti SC" panose="02010600040101010101" pitchFamily="2" charset="-122"/>
                <a:ea typeface="Songti SC" panose="02010600040101010101" pitchFamily="2" charset="-122"/>
              </a:rPr>
              <a:t>	</a:t>
            </a:r>
            <a:r>
              <a:rPr kumimoji="1" lang="zh-HK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同學可根據過往讀書的經驗，</a:t>
            </a:r>
            <a:br>
              <a:rPr kumimoji="1" lang="en-US" altLang="zh-HK" dirty="0">
                <a:latin typeface="Songti SC" panose="02010600040101010101" pitchFamily="2" charset="-122"/>
                <a:ea typeface="Songti SC" panose="02010600040101010101" pitchFamily="2" charset="-122"/>
              </a:rPr>
            </a:br>
            <a:r>
              <a:rPr kumimoji="1" lang="en-US" altLang="zh-HK" dirty="0">
                <a:latin typeface="Songti SC" panose="02010600040101010101" pitchFamily="2" charset="-122"/>
                <a:ea typeface="Songti SC" panose="02010600040101010101" pitchFamily="2" charset="-122"/>
              </a:rPr>
              <a:t>	</a:t>
            </a:r>
            <a:r>
              <a:rPr kumimoji="1" lang="zh-HK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分析哪些科目</a:t>
            </a:r>
            <a:r>
              <a:rPr kumimoji="1" lang="zh-HK" altLang="en-US" b="1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較易掌握</a:t>
            </a:r>
            <a:r>
              <a:rPr kumimoji="1" lang="zh-HK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，</a:t>
            </a:r>
            <a:r>
              <a:rPr kumimoji="1" lang="zh-HK" altLang="en-US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溫習效率較高</a:t>
            </a:r>
            <a:r>
              <a:rPr kumimoji="1" lang="zh-HK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，可以優先考慮。</a:t>
            </a:r>
            <a:endParaRPr kumimoji="1" lang="en-US" altLang="zh-HK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r>
              <a:rPr kumimoji="1" lang="en-US" altLang="zh-HK" dirty="0">
                <a:latin typeface="Songti SC" panose="02010600040101010101" pitchFamily="2" charset="-122"/>
                <a:ea typeface="Songti SC" panose="02010600040101010101" pitchFamily="2" charset="-122"/>
              </a:rPr>
              <a:t>	</a:t>
            </a:r>
            <a:r>
              <a:rPr kumimoji="1" lang="zh-HK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較難駕馭的科目，如果只因學習不得其法，</a:t>
            </a:r>
            <a:br>
              <a:rPr kumimoji="1" lang="en-US" altLang="zh-HK" dirty="0">
                <a:latin typeface="Songti SC" panose="02010600040101010101" pitchFamily="2" charset="-122"/>
                <a:ea typeface="Songti SC" panose="02010600040101010101" pitchFamily="2" charset="-122"/>
              </a:rPr>
            </a:br>
            <a:r>
              <a:rPr kumimoji="1" lang="en-US" altLang="zh-HK" dirty="0">
                <a:latin typeface="Songti SC" panose="02010600040101010101" pitchFamily="2" charset="-122"/>
                <a:ea typeface="Songti SC" panose="02010600040101010101" pitchFamily="2" charset="-122"/>
              </a:rPr>
              <a:t>	</a:t>
            </a:r>
            <a:r>
              <a:rPr kumimoji="1" lang="zh-HK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而非能力不足</a:t>
            </a:r>
            <a:r>
              <a:rPr kumimoji="1" lang="en-US" altLang="zh-HK" dirty="0">
                <a:latin typeface="Songti SC" panose="02010600040101010101" pitchFamily="2" charset="-122"/>
                <a:ea typeface="Songti SC" panose="02010600040101010101" pitchFamily="2" charset="-122"/>
              </a:rPr>
              <a:t>(</a:t>
            </a:r>
            <a:r>
              <a:rPr kumimoji="1" lang="zh-HK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如邏輯推理</a:t>
            </a:r>
            <a:r>
              <a:rPr kumimoji="1" lang="en-US" altLang="zh-HK" dirty="0">
                <a:latin typeface="Songti SC" panose="02010600040101010101" pitchFamily="2" charset="-122"/>
                <a:ea typeface="Songti SC" panose="02010600040101010101" pitchFamily="2" charset="-122"/>
              </a:rPr>
              <a:t>)</a:t>
            </a:r>
            <a:r>
              <a:rPr kumimoji="1" lang="zh-HK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，亦大可嘗試修讀，給予自己機會。</a:t>
            </a:r>
          </a:p>
        </p:txBody>
      </p:sp>
      <p:pic>
        <p:nvPicPr>
          <p:cNvPr id="3074" name="Picture 2" descr="Ability Images – Browse 238,447 Stock Photos, Vectors, and Video | Adobe  Stock">
            <a:extLst>
              <a:ext uri="{FF2B5EF4-FFF2-40B4-BE49-F238E27FC236}">
                <a16:creationId xmlns:a16="http://schemas.microsoft.com/office/drawing/2014/main" id="{9220CE98-26CC-9E1C-450A-0506343B8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678" y="73592"/>
            <a:ext cx="3677595" cy="245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5741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791D11E-9C0D-091B-12E1-F0D59B7F91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zh-CN" b="1" dirty="0">
                <a:solidFill>
                  <a:schemeClr val="bg1"/>
                </a:solidFill>
                <a:highlight>
                  <a:srgbClr val="008080"/>
                </a:highlight>
                <a:latin typeface="Songti SC" panose="02010600040101010101" pitchFamily="2" charset="-122"/>
                <a:ea typeface="Songti SC" panose="02010600040101010101" pitchFamily="2" charset="-122"/>
              </a:rPr>
              <a:t>3.</a:t>
            </a:r>
            <a:r>
              <a:rPr kumimoji="1" lang="zh-CN" altLang="en-US" b="1" dirty="0">
                <a:solidFill>
                  <a:schemeClr val="bg1"/>
                </a:solidFill>
                <a:highlight>
                  <a:srgbClr val="008080"/>
                </a:highlight>
                <a:latin typeface="Songti SC" panose="02010600040101010101" pitchFamily="2" charset="-122"/>
                <a:ea typeface="Songti SC" panose="02010600040101010101" pitchFamily="2" charset="-122"/>
              </a:rPr>
              <a:t> 理想與志願</a:t>
            </a:r>
            <a:endParaRPr kumimoji="1" lang="en-US" altLang="zh-HK" b="1" dirty="0">
              <a:solidFill>
                <a:schemeClr val="bg1"/>
              </a:solidFill>
              <a:highlight>
                <a:srgbClr val="008080"/>
              </a:highlight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marL="0" indent="0">
              <a:buNone/>
            </a:pPr>
            <a:endParaRPr kumimoji="1" lang="en-US" altLang="zh-HK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marL="0" indent="0">
              <a:buNone/>
            </a:pPr>
            <a:r>
              <a:rPr kumimoji="1" lang="zh-HK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選科時如能結合</a:t>
            </a:r>
            <a:r>
              <a:rPr kumimoji="1" lang="zh-HK" altLang="en-US" b="1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自小或剛剛定立的志願</a:t>
            </a:r>
            <a:r>
              <a:rPr kumimoji="1" lang="zh-HK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，自然會倍加努力，</a:t>
            </a:r>
            <a:br>
              <a:rPr kumimoji="1" lang="en-US" altLang="zh-HK" dirty="0">
                <a:latin typeface="Songti SC" panose="02010600040101010101" pitchFamily="2" charset="-122"/>
                <a:ea typeface="Songti SC" panose="02010600040101010101" pitchFamily="2" charset="-122"/>
              </a:rPr>
            </a:br>
            <a:r>
              <a:rPr kumimoji="1" lang="zh-HK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提升興趣之餘，亦能激發 潛能。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90CC2D9E-A143-B759-664E-5265458F8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zh-HK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選科策略</a:t>
            </a:r>
            <a:r>
              <a:rPr kumimoji="1" lang="zh-CN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：</a:t>
            </a:r>
            <a:r>
              <a:rPr kumimoji="1" lang="zh-CN" altLang="en-US" b="1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知己</a:t>
            </a:r>
            <a:endParaRPr kumimoji="1" lang="zh-HK" altLang="en-US" b="1" dirty="0">
              <a:solidFill>
                <a:schemeClr val="accent2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pic>
        <p:nvPicPr>
          <p:cNvPr id="4098" name="Picture 2" descr="Dream Job Vector Art, Icons, and Graphics for Free Download">
            <a:extLst>
              <a:ext uri="{FF2B5EF4-FFF2-40B4-BE49-F238E27FC236}">
                <a16:creationId xmlns:a16="http://schemas.microsoft.com/office/drawing/2014/main" id="{D6FF2415-7557-90B9-3777-0801C6035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881" y="65723"/>
            <a:ext cx="4040776" cy="269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679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EC39811-EEC9-6BE3-8429-F799FAB6D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zh-CN" b="1" dirty="0">
                <a:solidFill>
                  <a:schemeClr val="bg1"/>
                </a:solidFill>
                <a:highlight>
                  <a:srgbClr val="008080"/>
                </a:highlight>
                <a:latin typeface="Songti SC" panose="02010600040101010101" pitchFamily="2" charset="-122"/>
                <a:ea typeface="Songti SC" panose="02010600040101010101" pitchFamily="2" charset="-122"/>
              </a:rPr>
              <a:t>1.</a:t>
            </a:r>
            <a:r>
              <a:rPr kumimoji="1" lang="zh-CN" altLang="en-US" b="1" dirty="0">
                <a:solidFill>
                  <a:schemeClr val="bg1"/>
                </a:solidFill>
                <a:highlight>
                  <a:srgbClr val="008080"/>
                </a:highlight>
                <a:latin typeface="Songti SC" panose="02010600040101010101" pitchFamily="2" charset="-122"/>
                <a:ea typeface="Songti SC" panose="02010600040101010101" pitchFamily="2" charset="-122"/>
              </a:rPr>
              <a:t> 家人師友的意見</a:t>
            </a:r>
            <a:endParaRPr kumimoji="1" lang="zh-HK" altLang="en-US" b="1" dirty="0">
              <a:solidFill>
                <a:schemeClr val="bg1"/>
              </a:solidFill>
              <a:highlight>
                <a:srgbClr val="008080"/>
              </a:highlight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2FC205D7-C2EA-1062-DB5B-2E008497D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zh-HK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選科策略</a:t>
            </a:r>
            <a:r>
              <a:rPr kumimoji="1" lang="zh-CN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：</a:t>
            </a:r>
            <a:r>
              <a:rPr kumimoji="1" lang="zh-CN" altLang="en-US" b="1" dirty="0">
                <a:solidFill>
                  <a:schemeClr val="accent5">
                    <a:lumMod val="75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知彼</a:t>
            </a:r>
            <a:endParaRPr kumimoji="1" lang="zh-HK" altLang="en-US" b="1" dirty="0">
              <a:solidFill>
                <a:schemeClr val="accent5">
                  <a:lumMod val="75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2E5B15AD-CCB5-5A4A-C4B0-EEAB2C09A9B9}"/>
              </a:ext>
            </a:extLst>
          </p:cNvPr>
          <p:cNvSpPr txBox="1"/>
          <p:nvPr/>
        </p:nvSpPr>
        <p:spPr>
          <a:xfrm>
            <a:off x="978568" y="3109845"/>
            <a:ext cx="81654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HK" altLang="en-US" sz="2800" dirty="0">
                <a:latin typeface="Songti SC" panose="02010600040101010101" pitchFamily="2" charset="-122"/>
                <a:ea typeface="Songti SC" panose="02010600040101010101" pitchFamily="2" charset="-122"/>
              </a:rPr>
              <a:t>考慮</a:t>
            </a:r>
            <a:r>
              <a:rPr lang="zh-HK" altLang="en-US" sz="2800" b="1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家人</a:t>
            </a:r>
            <a:r>
              <a:rPr lang="zh-CN" altLang="en-US" sz="2800" b="1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、</a:t>
            </a:r>
            <a:r>
              <a:rPr lang="zh-HK" altLang="en-US" sz="2800" b="1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老師</a:t>
            </a:r>
            <a:r>
              <a:rPr lang="zh-CN" altLang="en-US" sz="2800" b="1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、及師兄師姐</a:t>
            </a:r>
            <a:r>
              <a:rPr lang="zh-HK" altLang="en-US" sz="2800" dirty="0">
                <a:latin typeface="Songti SC" panose="02010600040101010101" pitchFamily="2" charset="-122"/>
                <a:ea typeface="Songti SC" panose="02010600040101010101" pitchFamily="2" charset="-122"/>
              </a:rPr>
              <a:t>的意見，最後根據自己的志趣和環境，作出選擇。</a:t>
            </a:r>
          </a:p>
        </p:txBody>
      </p:sp>
      <p:pic>
        <p:nvPicPr>
          <p:cNvPr id="5122" name="Picture 2" descr="Is Teaching a Good Career? 8 Benefits You Need to Consider">
            <a:extLst>
              <a:ext uri="{FF2B5EF4-FFF2-40B4-BE49-F238E27FC236}">
                <a16:creationId xmlns:a16="http://schemas.microsoft.com/office/drawing/2014/main" id="{BA10451A-B8DA-A589-3C81-5A314E5C5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275" y="104504"/>
            <a:ext cx="4310743" cy="287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5461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82D98E7-CFB5-63A4-4B5F-1F108BFE2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zh-CN" b="1" dirty="0">
                <a:solidFill>
                  <a:schemeClr val="bg1"/>
                </a:solidFill>
                <a:highlight>
                  <a:srgbClr val="008080"/>
                </a:highlight>
                <a:latin typeface="Songti SC" panose="02010600040101010101" pitchFamily="2" charset="-122"/>
                <a:ea typeface="Songti SC" panose="02010600040101010101" pitchFamily="2" charset="-122"/>
              </a:rPr>
              <a:t>2.</a:t>
            </a:r>
            <a:r>
              <a:rPr kumimoji="1" lang="zh-CN" altLang="en-US" b="1" dirty="0">
                <a:solidFill>
                  <a:schemeClr val="bg1"/>
                </a:solidFill>
                <a:highlight>
                  <a:srgbClr val="008080"/>
                </a:highlight>
                <a:latin typeface="Songti SC" panose="02010600040101010101" pitchFamily="2" charset="-122"/>
                <a:ea typeface="Songti SC" panose="02010600040101010101" pitchFamily="2" charset="-122"/>
              </a:rPr>
              <a:t> </a:t>
            </a:r>
            <a:r>
              <a:rPr kumimoji="1" lang="zh-HK" altLang="en-US" b="1" dirty="0">
                <a:solidFill>
                  <a:schemeClr val="bg1"/>
                </a:solidFill>
                <a:highlight>
                  <a:srgbClr val="008080"/>
                </a:highlight>
                <a:latin typeface="Songti SC" panose="02010600040101010101" pitchFamily="2" charset="-122"/>
                <a:ea typeface="Songti SC" panose="02010600040101010101" pitchFamily="2" charset="-122"/>
              </a:rPr>
              <a:t>大專課程收生要求</a:t>
            </a:r>
            <a:endParaRPr kumimoji="1" lang="en-US" altLang="zh-HK" b="1" dirty="0">
              <a:solidFill>
                <a:schemeClr val="bg1"/>
              </a:solidFill>
              <a:highlight>
                <a:srgbClr val="008080"/>
              </a:highlight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r>
              <a:rPr kumimoji="1" lang="en-US" altLang="zh-HK" dirty="0">
                <a:latin typeface="Songti SC" panose="02010600040101010101" pitchFamily="2" charset="-122"/>
                <a:ea typeface="Songti SC" panose="02010600040101010101" pitchFamily="2" charset="-122"/>
              </a:rPr>
              <a:t>	</a:t>
            </a:r>
            <a:r>
              <a:rPr kumimoji="1" lang="zh-HK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不足三年之後，同學就要盤算選擇報讀哪些大專課程，</a:t>
            </a:r>
            <a:br>
              <a:rPr kumimoji="1" lang="en-US" altLang="zh-HK" dirty="0">
                <a:latin typeface="Songti SC" panose="02010600040101010101" pitchFamily="2" charset="-122"/>
                <a:ea typeface="Songti SC" panose="02010600040101010101" pitchFamily="2" charset="-122"/>
              </a:rPr>
            </a:br>
            <a:r>
              <a:rPr kumimoji="1" lang="en-US" altLang="zh-HK" dirty="0">
                <a:latin typeface="Songti SC" panose="02010600040101010101" pitchFamily="2" charset="-122"/>
                <a:ea typeface="Songti SC" panose="02010600040101010101" pitchFamily="2" charset="-122"/>
              </a:rPr>
              <a:t>	</a:t>
            </a:r>
            <a:r>
              <a:rPr kumimoji="1" lang="zh-HK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如果到時才發現以下情況便後悔莫及</a:t>
            </a:r>
            <a:endParaRPr kumimoji="1" lang="en-US" altLang="zh-HK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2"/>
            <a:r>
              <a:rPr kumimoji="1" lang="zh-HK" altLang="en-US" sz="2800" b="1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心儀課程因選修科目不足夠而不合資格，</a:t>
            </a:r>
            <a:endParaRPr kumimoji="1" lang="en-US" altLang="zh-HK" sz="2800" b="1" dirty="0">
              <a:solidFill>
                <a:srgbClr val="C00000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2"/>
            <a:r>
              <a:rPr kumimoji="1" lang="zh-HK" altLang="en-US" sz="2800" b="1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或因未修讀指定科目而未能報讀，</a:t>
            </a:r>
            <a:endParaRPr kumimoji="1" lang="en-US" altLang="zh-HK" sz="2800" b="1" dirty="0">
              <a:solidFill>
                <a:srgbClr val="C00000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marL="473075" lvl="2" indent="-457200"/>
            <a:r>
              <a:rPr kumimoji="1" lang="en-US" altLang="zh-HK" sz="2800" dirty="0">
                <a:latin typeface="Songti SC" panose="02010600040101010101" pitchFamily="2" charset="-122"/>
                <a:ea typeface="Songti SC" panose="02010600040101010101" pitchFamily="2" charset="-122"/>
              </a:rPr>
              <a:t>	</a:t>
            </a:r>
            <a:r>
              <a:rPr kumimoji="1" lang="zh-HK" altLang="en-US" sz="2800" dirty="0">
                <a:latin typeface="Songti SC" panose="02010600040101010101" pitchFamily="2" charset="-122"/>
                <a:ea typeface="Songti SC" panose="02010600040101010101" pitchFamily="2" charset="-122"/>
              </a:rPr>
              <a:t>同學現在應一併考慮大專課程入學要求。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5B31ED66-96D2-620B-0702-9C6653180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zh-HK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選科策略</a:t>
            </a:r>
            <a:r>
              <a:rPr kumimoji="1" lang="zh-CN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：</a:t>
            </a:r>
            <a:r>
              <a:rPr kumimoji="1" lang="zh-CN" altLang="en-US" b="1" dirty="0">
                <a:solidFill>
                  <a:schemeClr val="accent5">
                    <a:lumMod val="75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知彼</a:t>
            </a:r>
            <a:endParaRPr kumimoji="1" lang="zh-HK" altLang="en-US" b="1" dirty="0">
              <a:solidFill>
                <a:schemeClr val="accent5">
                  <a:lumMod val="75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pic>
        <p:nvPicPr>
          <p:cNvPr id="6146" name="Picture 2" descr="The value of going to university">
            <a:extLst>
              <a:ext uri="{FF2B5EF4-FFF2-40B4-BE49-F238E27FC236}">
                <a16:creationId xmlns:a16="http://schemas.microsoft.com/office/drawing/2014/main" id="{CE6C8DED-8FF6-D4AC-92E4-C122239C6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5944"/>
            <a:ext cx="3805646" cy="214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5362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028E336-C650-3F1F-819F-97C12BC30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zh-CN" b="1" dirty="0">
                <a:solidFill>
                  <a:schemeClr val="bg1"/>
                </a:solidFill>
                <a:highlight>
                  <a:srgbClr val="008080"/>
                </a:highlight>
                <a:latin typeface="Songti SC" panose="02010600040101010101" pitchFamily="2" charset="-122"/>
                <a:ea typeface="Songti SC" panose="02010600040101010101" pitchFamily="2" charset="-122"/>
              </a:rPr>
              <a:t>3.</a:t>
            </a:r>
            <a:r>
              <a:rPr kumimoji="1" lang="zh-CN" altLang="en-US" b="1" dirty="0">
                <a:solidFill>
                  <a:schemeClr val="bg1"/>
                </a:solidFill>
                <a:highlight>
                  <a:srgbClr val="008080"/>
                </a:highlight>
                <a:latin typeface="Songti SC" panose="02010600040101010101" pitchFamily="2" charset="-122"/>
                <a:ea typeface="Songti SC" panose="02010600040101010101" pitchFamily="2" charset="-122"/>
              </a:rPr>
              <a:t> 就業機會</a:t>
            </a:r>
            <a:endParaRPr kumimoji="1" lang="en-US" altLang="zh-HK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r>
              <a:rPr kumimoji="1" lang="zh-HK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世事常變，行業發展亦不例外，</a:t>
            </a:r>
            <a:endParaRPr kumimoji="1" lang="en-US" altLang="zh-HK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r>
              <a:rPr kumimoji="1" lang="zh-HK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今天紅得發紫的行業，難料數年後會否因</a:t>
            </a:r>
            <a:r>
              <a:rPr kumimoji="1" lang="zh-HK" altLang="en-US" b="1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經濟環境轉變而式微</a:t>
            </a:r>
            <a:r>
              <a:rPr kumimoji="1" lang="zh-HK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。</a:t>
            </a:r>
            <a:endParaRPr kumimoji="1" lang="en-US" altLang="zh-HK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r>
              <a:rPr kumimoji="1" lang="zh-HK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同學仍可預早了解</a:t>
            </a:r>
            <a:r>
              <a:rPr kumimoji="1" lang="zh-HK" altLang="en-US" b="1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不同行業的入職要求、途徑、晉升階梯及待遇</a:t>
            </a:r>
            <a:r>
              <a:rPr kumimoji="1" lang="zh-HK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，當可作更好的事業規劃，免走冤枉路。</a:t>
            </a:r>
            <a:endParaRPr kumimoji="1" lang="en-US" altLang="zh-HK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r>
              <a:rPr kumimoji="1" lang="zh-HK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面對高中選科，同學宜以長遠規劃的角度作考慮，為升讀大學，投身社會，以至發展事業為最終目標。</a:t>
            </a:r>
            <a:endParaRPr kumimoji="1" lang="en-US" altLang="zh-HK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r>
              <a:rPr kumimoji="1" lang="zh-HK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只要有足夠的準備及計劃，同學仍可因應任何因素的改 變而修訂計劃，自可立於不敗之地。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A4A1DB7A-CC66-08EC-FC3A-B6EA87A86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zh-HK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選科策略</a:t>
            </a:r>
            <a:r>
              <a:rPr kumimoji="1" lang="zh-CN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：</a:t>
            </a:r>
            <a:r>
              <a:rPr kumimoji="1" lang="zh-CN" altLang="en-US" b="1" dirty="0">
                <a:solidFill>
                  <a:schemeClr val="accent5">
                    <a:lumMod val="75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知彼</a:t>
            </a:r>
            <a:endParaRPr kumimoji="1" lang="zh-HK" altLang="en-US" b="1" dirty="0">
              <a:solidFill>
                <a:schemeClr val="accent5">
                  <a:lumMod val="75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pic>
        <p:nvPicPr>
          <p:cNvPr id="7170" name="Picture 2" descr="As Job Growth Data Fluctuates, It's A Good Time To Hone Your Job Seeking  Skills">
            <a:extLst>
              <a:ext uri="{FF2B5EF4-FFF2-40B4-BE49-F238E27FC236}">
                <a16:creationId xmlns:a16="http://schemas.microsoft.com/office/drawing/2014/main" id="{A0AB981A-D8C4-33F7-0D7A-E5CC80F0A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858" y="0"/>
            <a:ext cx="4689566" cy="281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7948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DE24012-630A-EC99-07E7-E344B3F88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4136" y="207554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kumimoji="1" lang="zh-HK" altLang="en-US" sz="4000" b="1" kern="1200" dirty="0">
                <a:latin typeface="Songti SC" panose="02010600040101010101" pitchFamily="2" charset="-122"/>
                <a:ea typeface="Songti SC" panose="02010600040101010101" pitchFamily="2" charset="-122"/>
              </a:rPr>
              <a:t>未來職業大趨勢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E9EDCBB-3F9D-527B-B631-1632C973A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310" y="1966293"/>
            <a:ext cx="10061378" cy="445216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3C65B40F-DB05-47DC-6681-41361202BE09}"/>
              </a:ext>
            </a:extLst>
          </p:cNvPr>
          <p:cNvSpPr txBox="1"/>
          <p:nvPr/>
        </p:nvSpPr>
        <p:spPr>
          <a:xfrm>
            <a:off x="1065310" y="2571750"/>
            <a:ext cx="5030690" cy="200025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kumimoji="1" lang="zh-HK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031AE7F-E90C-BD75-780F-D084DB991776}"/>
              </a:ext>
            </a:extLst>
          </p:cNvPr>
          <p:cNvSpPr txBox="1"/>
          <p:nvPr/>
        </p:nvSpPr>
        <p:spPr>
          <a:xfrm>
            <a:off x="6095997" y="2187000"/>
            <a:ext cx="5030690" cy="2484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kumimoji="1"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17358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022941C-6CAA-8934-FD18-9196BCF79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4137" y="227493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HK" altLang="en-US" sz="4000" b="1" kern="1200" dirty="0">
                <a:latin typeface="Songti SC" panose="02010600040101010101" pitchFamily="2" charset="-122"/>
                <a:ea typeface="Songti SC" panose="02010600040101010101" pitchFamily="2" charset="-122"/>
              </a:rPr>
              <a:t>現時及未來需要轉工的職業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DC13CD5-B3B5-A928-EAEA-83869B680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544" y="1614186"/>
            <a:ext cx="7495023" cy="4646914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A58B5B54-E898-C63C-D435-CA412117148D}"/>
              </a:ext>
            </a:extLst>
          </p:cNvPr>
          <p:cNvSpPr txBox="1"/>
          <p:nvPr/>
        </p:nvSpPr>
        <p:spPr>
          <a:xfrm>
            <a:off x="262890" y="2777490"/>
            <a:ext cx="224265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HK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Sales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HK" altLang="en-US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文員</a:t>
            </a:r>
            <a:endParaRPr kumimoji="1" lang="en-US" altLang="zh-HK" dirty="0">
              <a:solidFill>
                <a:srgbClr val="C00000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HK" altLang="en-US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會計師</a:t>
            </a:r>
            <a:endParaRPr kumimoji="1" lang="en-US" altLang="zh-HK" dirty="0">
              <a:solidFill>
                <a:srgbClr val="C00000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HK" altLang="en-US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審計員</a:t>
            </a:r>
            <a:endParaRPr kumimoji="1" lang="en-US" altLang="zh-HK" dirty="0">
              <a:solidFill>
                <a:srgbClr val="C00000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HK" altLang="en-US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書記</a:t>
            </a:r>
            <a:endParaRPr kumimoji="1" lang="en-US" altLang="zh-HK" dirty="0">
              <a:solidFill>
                <a:srgbClr val="C00000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HK" altLang="en-US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保險經紀</a:t>
            </a:r>
            <a:endParaRPr kumimoji="1" lang="en-US" altLang="zh-HK" dirty="0">
              <a:solidFill>
                <a:srgbClr val="C00000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HK" altLang="en-US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食物機械操作員</a:t>
            </a:r>
            <a:endParaRPr kumimoji="1" lang="en-US" altLang="zh-HK" dirty="0">
              <a:solidFill>
                <a:srgbClr val="C00000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HK" altLang="en-US" dirty="0">
                <a:solidFill>
                  <a:srgbClr val="C00000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餐廳服務員</a:t>
            </a:r>
            <a:endParaRPr kumimoji="1" lang="en-US" altLang="zh-HK" dirty="0">
              <a:solidFill>
                <a:srgbClr val="C00000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zh-HK" dirty="0">
              <a:solidFill>
                <a:srgbClr val="C00000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0485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933A092-8969-94F3-5A20-9F677D05D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753" y="722102"/>
            <a:ext cx="7166082" cy="5356645"/>
          </a:xfrm>
          <a:prstGeom prst="rect">
            <a:avLst/>
          </a:prstGeom>
        </p:spPr>
      </p:pic>
      <p:sp>
        <p:nvSpPr>
          <p:cNvPr id="6" name="直排標題 4">
            <a:extLst>
              <a:ext uri="{FF2B5EF4-FFF2-40B4-BE49-F238E27FC236}">
                <a16:creationId xmlns:a16="http://schemas.microsoft.com/office/drawing/2014/main" id="{C6011C04-8239-CEB7-F56D-B97B502DBD2D}"/>
              </a:ext>
            </a:extLst>
          </p:cNvPr>
          <p:cNvSpPr txBox="1">
            <a:spLocks/>
          </p:cNvSpPr>
          <p:nvPr/>
        </p:nvSpPr>
        <p:spPr>
          <a:xfrm>
            <a:off x="1071083" y="2464652"/>
            <a:ext cx="3457939" cy="2387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HK" altLang="en-US" sz="5400" b="1">
                <a:latin typeface="Songti SC" panose="02010600040101010101" pitchFamily="2" charset="-122"/>
                <a:ea typeface="Songti SC" panose="02010600040101010101" pitchFamily="2" charset="-122"/>
              </a:rPr>
              <a:t>中三之後</a:t>
            </a:r>
            <a:r>
              <a:rPr lang="zh-CN" altLang="en-US" sz="5400" b="1">
                <a:latin typeface="Songti SC" panose="02010600040101010101" pitchFamily="2" charset="-122"/>
                <a:ea typeface="Songti SC" panose="02010600040101010101" pitchFamily="2" charset="-122"/>
              </a:rPr>
              <a:t>，有何出路？</a:t>
            </a:r>
            <a:endParaRPr lang="en-US" altLang="zh-HK" sz="5400" b="1"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sp>
        <p:nvSpPr>
          <p:cNvPr id="7" name="爆炸 1 6">
            <a:extLst>
              <a:ext uri="{FF2B5EF4-FFF2-40B4-BE49-F238E27FC236}">
                <a16:creationId xmlns:a16="http://schemas.microsoft.com/office/drawing/2014/main" id="{392C92A1-E334-0F1E-807F-0421AECDE796}"/>
              </a:ext>
            </a:extLst>
          </p:cNvPr>
          <p:cNvSpPr/>
          <p:nvPr/>
        </p:nvSpPr>
        <p:spPr>
          <a:xfrm>
            <a:off x="7330190" y="391886"/>
            <a:ext cx="3252866" cy="1391944"/>
          </a:xfrm>
          <a:prstGeom prst="irregularSeal1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362095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291E42B-E5D5-922B-BDDD-681A30DE9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kumimoji="1" lang="zh-HK" altLang="en-US" sz="5400" b="1">
                <a:latin typeface="Songti SC" panose="02010600040101010101" pitchFamily="2" charset="-122"/>
                <a:ea typeface="Songti SC" panose="02010600040101010101" pitchFamily="2" charset="-122"/>
              </a:rPr>
              <a:t>講座內容</a:t>
            </a:r>
          </a:p>
        </p:txBody>
      </p:sp>
      <p:sp>
        <p:nvSpPr>
          <p:cNvPr id="205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25E4E66-3B10-33A5-ABFC-53850BCB4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kumimoji="1" lang="zh-HK" altLang="en-US" sz="2200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中三升學途徑</a:t>
            </a:r>
            <a:endParaRPr kumimoji="1" lang="en-US" altLang="zh-HK" sz="2200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r>
              <a:rPr kumimoji="1" lang="zh-HK" altLang="en-US" sz="2200" b="1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入讀一般要求</a:t>
            </a:r>
            <a:endParaRPr kumimoji="1" lang="en-US" altLang="zh-HK" sz="2200" b="1" dirty="0">
              <a:solidFill>
                <a:schemeClr val="accent2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1"/>
            <a:r>
              <a:rPr kumimoji="1" lang="zh-HK" altLang="en-US" sz="2200" b="1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各大院校</a:t>
            </a:r>
            <a:endParaRPr kumimoji="1" lang="en-US" altLang="zh-HK" sz="2200" b="1" dirty="0">
              <a:solidFill>
                <a:schemeClr val="accent2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1"/>
            <a:r>
              <a:rPr kumimoji="1" lang="zh-HK" altLang="en-US" sz="2200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院校常見學院</a:t>
            </a:r>
            <a:endParaRPr kumimoji="1" lang="en-US" altLang="zh-HK" sz="2200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1"/>
            <a:r>
              <a:rPr kumimoji="1" lang="zh-HK" altLang="en-US" sz="2200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常見迷思</a:t>
            </a:r>
            <a:endParaRPr kumimoji="1" lang="en-US" altLang="zh-HK" sz="2200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1"/>
            <a:r>
              <a:rPr kumimoji="1" lang="zh-HK" altLang="en-US" sz="2200" dirty="0">
                <a:solidFill>
                  <a:schemeClr val="bg2">
                    <a:lumMod val="9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熱門專業</a:t>
            </a:r>
            <a:endParaRPr kumimoji="1" lang="en-US" altLang="zh-HK" sz="2200" dirty="0">
              <a:solidFill>
                <a:schemeClr val="bg2">
                  <a:lumMod val="9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endParaRPr kumimoji="1" lang="zh-HK" altLang="en-US" sz="2200" dirty="0"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pic>
        <p:nvPicPr>
          <p:cNvPr id="2050" name="Picture 2" descr="A Deep Dive into Choice Theory">
            <a:extLst>
              <a:ext uri="{FF2B5EF4-FFF2-40B4-BE49-F238E27FC236}">
                <a16:creationId xmlns:a16="http://schemas.microsoft.com/office/drawing/2014/main" id="{3FAD6DC6-E13A-19E0-C89D-25F7163C0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9" r="21738" b="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849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56054DA9-2C0B-7011-49BE-BC14E4C1C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HK" altLang="en-US" sz="3200" b="1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香港主要大學列表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536041A-D5F2-A794-DBB6-354B64A59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284" y="1298121"/>
            <a:ext cx="8315626" cy="426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241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F76FACD4-6983-B91E-5806-CC86E085C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462" y="2074363"/>
            <a:ext cx="2776972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HK" altLang="en-US" sz="2800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教資會資助學士學位</a:t>
            </a:r>
            <a:br>
              <a:rPr lang="en-US" altLang="zh-HK" sz="2800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</a:br>
            <a:r>
              <a:rPr lang="zh-HK" altLang="en-US" sz="2800" kern="1200" dirty="0">
                <a:solidFill>
                  <a:srgbClr val="FFFFFF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課程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EB2F292-8589-0013-A563-322EAFD3D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041" y="1066100"/>
            <a:ext cx="8329922" cy="4893829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A8DBC66-B391-652B-6447-A941919026B5}"/>
              </a:ext>
            </a:extLst>
          </p:cNvPr>
          <p:cNvSpPr/>
          <p:nvPr/>
        </p:nvSpPr>
        <p:spPr>
          <a:xfrm>
            <a:off x="4784271" y="1665514"/>
            <a:ext cx="1534886" cy="418011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291397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4452</TotalTime>
  <Words>2327</Words>
  <Application>Microsoft Macintosh PowerPoint</Application>
  <PresentationFormat>寬螢幕</PresentationFormat>
  <Paragraphs>634</Paragraphs>
  <Slides>58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58</vt:i4>
      </vt:variant>
    </vt:vector>
  </HeadingPairs>
  <TitlesOfParts>
    <vt:vector size="65" baseType="lpstr">
      <vt:lpstr>Songti SC</vt:lpstr>
      <vt:lpstr>Aptos</vt:lpstr>
      <vt:lpstr>Arial</vt:lpstr>
      <vt:lpstr>Calibri</vt:lpstr>
      <vt:lpstr>Gill Sans MT</vt:lpstr>
      <vt:lpstr>Open Sans</vt:lpstr>
      <vt:lpstr>Office 佈景主題</vt:lpstr>
      <vt:lpstr>2025-2026年度 中三選科講座1 – 大學要求</vt:lpstr>
      <vt:lpstr>講座內容</vt:lpstr>
      <vt:lpstr>講座內容</vt:lpstr>
      <vt:lpstr>中三呢年，點解咁重要？</vt:lpstr>
      <vt:lpstr>中三之後，有何出路？</vt:lpstr>
      <vt:lpstr>PowerPoint 簡報</vt:lpstr>
      <vt:lpstr>講座內容</vt:lpstr>
      <vt:lpstr>香港主要大學列表</vt:lpstr>
      <vt:lpstr>教資會資助學士學位 課程</vt:lpstr>
      <vt:lpstr>自資學士課程&amp;教資會資助高級文憑課程</vt:lpstr>
      <vt:lpstr>SSSDP課程</vt:lpstr>
      <vt:lpstr>選科考慮因素</vt:lpstr>
      <vt:lpstr>講座內容</vt:lpstr>
      <vt:lpstr>理學院</vt:lpstr>
      <vt:lpstr>醫學院及 相關專業 (1)</vt:lpstr>
      <vt:lpstr>醫學院及 相關專業 (2)</vt:lpstr>
      <vt:lpstr>醫學院及 相關專業 (3)</vt:lpstr>
      <vt:lpstr>商學院</vt:lpstr>
      <vt:lpstr>商學院</vt:lpstr>
      <vt:lpstr>工程學院 (1)</vt:lpstr>
      <vt:lpstr>工程學院 (2)</vt:lpstr>
      <vt:lpstr>文學院</vt:lpstr>
      <vt:lpstr>新的大時代來臨，你準備好未？</vt:lpstr>
      <vt:lpstr>未來職業大趨勢</vt:lpstr>
      <vt:lpstr>現時及未來需要轉工的職業</vt:lpstr>
      <vt:lpstr>講座內容</vt:lpstr>
      <vt:lpstr>迷思1：三大畢業=高薪厚職？</vt:lpstr>
      <vt:lpstr>迷思2：醫生護士前途最好？</vt:lpstr>
      <vt:lpstr>迷思2：醫生護士前途最好？</vt:lpstr>
      <vt:lpstr>迷思2：醫生護士前途最好？</vt:lpstr>
      <vt:lpstr>迷思3：讀理科 (生物、化學、物理) 比較著數？</vt:lpstr>
      <vt:lpstr>迷思4：我對好多科都好有興趣，               但大學似乎只可以揀其中一科讀？</vt:lpstr>
      <vt:lpstr>講座內容</vt:lpstr>
      <vt:lpstr>PowerPoint 簡報</vt:lpstr>
      <vt:lpstr>護士 晉升階梯</vt:lpstr>
      <vt:lpstr>其他熱門專業 醫生 晉升階梯</vt:lpstr>
      <vt:lpstr>PowerPoint 簡報</vt:lpstr>
      <vt:lpstr>總結</vt:lpstr>
      <vt:lpstr>PowerPoint 簡報</vt:lpstr>
      <vt:lpstr>PowerPoint 簡報</vt:lpstr>
      <vt:lpstr>2025-2026年度 中三選科講座2 – 大學要求</vt:lpstr>
      <vt:lpstr>中三之後，有何出路？</vt:lpstr>
      <vt:lpstr>PowerPoint 簡報</vt:lpstr>
      <vt:lpstr>香港主要大學列表</vt:lpstr>
      <vt:lpstr>教資會資助學士學位課程</vt:lpstr>
      <vt:lpstr>自資學士課程&amp;教資會資助高級文憑課程</vt:lpstr>
      <vt:lpstr>SSSDP課程</vt:lpstr>
      <vt:lpstr>選科考慮因素</vt:lpstr>
      <vt:lpstr>校本評核科目及佔分比重</vt:lpstr>
      <vt:lpstr>教學語言</vt:lpstr>
      <vt:lpstr>選科策略：知己</vt:lpstr>
      <vt:lpstr>選科策略：知己</vt:lpstr>
      <vt:lpstr>選科策略：知己</vt:lpstr>
      <vt:lpstr>選科策略：知彼</vt:lpstr>
      <vt:lpstr>選科策略：知彼</vt:lpstr>
      <vt:lpstr>選科策略：知彼</vt:lpstr>
      <vt:lpstr>未來職業大趨勢</vt:lpstr>
      <vt:lpstr>現時及未來需要轉工的職業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Yuk Fai Sze</dc:creator>
  <cp:lastModifiedBy>Yuk Fai Sze</cp:lastModifiedBy>
  <cp:revision>49</cp:revision>
  <dcterms:created xsi:type="dcterms:W3CDTF">2025-01-14T15:37:05Z</dcterms:created>
  <dcterms:modified xsi:type="dcterms:W3CDTF">2026-01-28T07:09:27Z</dcterms:modified>
</cp:coreProperties>
</file>